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Alice"/>
      <p:regular r:id="rId17"/>
    </p:embeddedFont>
    <p:embeddedFont>
      <p:font typeface="Alice"/>
      <p:regular r:id="rId18"/>
    </p:embeddedFont>
    <p:embeddedFont>
      <p:font typeface="Lora"/>
      <p:regular r:id="rId19"/>
    </p:embeddedFont>
    <p:embeddedFont>
      <p:font typeface="Lora"/>
      <p:regular r:id="rId20"/>
    </p:embeddedFont>
    <p:embeddedFont>
      <p:font typeface="Lora"/>
      <p:regular r:id="rId21"/>
    </p:embeddedFont>
    <p:embeddedFont>
      <p:font typeface="Lora"/>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F2DE"/>
          </a:solidFill>
          <a:ln/>
        </p:spPr>
      </p:sp>
      <p:sp>
        <p:nvSpPr>
          <p:cNvPr id="3" name="Shape 1"/>
          <p:cNvSpPr/>
          <p:nvPr/>
        </p:nvSpPr>
        <p:spPr>
          <a:xfrm>
            <a:off x="0" y="0"/>
            <a:ext cx="14630400" cy="8229600"/>
          </a:xfrm>
          <a:prstGeom prst="rect">
            <a:avLst/>
          </a:prstGeom>
          <a:solidFill>
            <a:srgbClr val="FCFBF8"/>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1.xm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393275"/>
            <a:ext cx="7556421" cy="1240155"/>
          </a:xfrm>
          <a:prstGeom prst="rect">
            <a:avLst/>
          </a:prstGeom>
          <a:noFill/>
          <a:ln/>
        </p:spPr>
        <p:txBody>
          <a:bodyPr wrap="square" lIns="0" tIns="0" rIns="0" bIns="0" rtlCol="0" anchor="t"/>
          <a:lstStyle/>
          <a:p>
            <a:pPr algn="l" indent="0" marL="0">
              <a:lnSpc>
                <a:spcPts val="4850"/>
              </a:lnSpc>
              <a:buNone/>
            </a:pPr>
            <a:r>
              <a:rPr lang="en-US" sz="3900" dirty="0">
                <a:solidFill>
                  <a:srgbClr val="233E32"/>
                </a:solidFill>
                <a:latin typeface="Alice" pitchFamily="34" charset="0"/>
                <a:ea typeface="Alice" pitchFamily="34" charset="-122"/>
                <a:cs typeface="Alice" pitchFamily="34" charset="-120"/>
              </a:rPr>
              <a:t>How to Build a Home Arabic Library (Even on a Budget)</a:t>
            </a:r>
            <a:endParaRPr lang="en-US" sz="3900" dirty="0"/>
          </a:p>
        </p:txBody>
      </p:sp>
      <p:sp>
        <p:nvSpPr>
          <p:cNvPr id="4" name="Text 1"/>
          <p:cNvSpPr/>
          <p:nvPr/>
        </p:nvSpPr>
        <p:spPr>
          <a:xfrm>
            <a:off x="793790" y="3931087"/>
            <a:ext cx="7556421" cy="1905238"/>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Building a home library of Arabic books doesn't need to drain your bank account or overwhelm your living space. What truly matters is creating a nurturing environment where Arabic literature becomes an integral part of your family's daily life. Whether you're maintaining your heritage language or introducing Arabic as a second language, a thoughtfully curated collection can transform how your children connect with this beautiful language.</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857726"/>
            <a:ext cx="7556421" cy="2480786"/>
          </a:xfrm>
          <a:prstGeom prst="rect">
            <a:avLst/>
          </a:prstGeom>
          <a:noFill/>
          <a:ln/>
        </p:spPr>
        <p:txBody>
          <a:bodyPr wrap="square" lIns="0" tIns="0" rIns="0" bIns="0" rtlCol="0" anchor="t"/>
          <a:lstStyle/>
          <a:p>
            <a:pPr algn="ctr" indent="0" marL="0">
              <a:lnSpc>
                <a:spcPts val="9750"/>
              </a:lnSpc>
              <a:buNone/>
            </a:pPr>
            <a:r>
              <a:rPr lang="en-US" sz="7800" dirty="0">
                <a:solidFill>
                  <a:srgbClr val="233E32"/>
                </a:solidFill>
                <a:latin typeface="Alice" pitchFamily="34" charset="0"/>
                <a:ea typeface="Alice" pitchFamily="34" charset="-122"/>
                <a:cs typeface="Alice" pitchFamily="34" charset="-120"/>
              </a:rPr>
              <a:t>Quality Over Quantity</a:t>
            </a:r>
            <a:endParaRPr lang="en-US" sz="7800" dirty="0"/>
          </a:p>
        </p:txBody>
      </p:sp>
      <p:sp>
        <p:nvSpPr>
          <p:cNvPr id="4" name="Text 1"/>
          <p:cNvSpPr/>
          <p:nvPr/>
        </p:nvSpPr>
        <p:spPr>
          <a:xfrm>
            <a:off x="6577846" y="3859411"/>
            <a:ext cx="7258764" cy="127015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A home library succeeds not through its size, but through its intentionality. A carefully chosen collection of Arabic books demonstrates that Arabic isn't merely a school subject—it's a living part of daily life, cultural heritage, and family joy.</a:t>
            </a:r>
            <a:endParaRPr lang="en-US" sz="1550" dirty="0"/>
          </a:p>
        </p:txBody>
      </p:sp>
      <p:sp>
        <p:nvSpPr>
          <p:cNvPr id="5" name="Shape 2"/>
          <p:cNvSpPr/>
          <p:nvPr/>
        </p:nvSpPr>
        <p:spPr>
          <a:xfrm>
            <a:off x="6280190" y="3636169"/>
            <a:ext cx="22860" cy="1716643"/>
          </a:xfrm>
          <a:prstGeom prst="rect">
            <a:avLst/>
          </a:prstGeom>
          <a:solidFill>
            <a:srgbClr val="1B5F39"/>
          </a:solidFill>
          <a:ln/>
        </p:spPr>
      </p:sp>
      <p:sp>
        <p:nvSpPr>
          <p:cNvPr id="6" name="Shape 3"/>
          <p:cNvSpPr/>
          <p:nvPr/>
        </p:nvSpPr>
        <p:spPr>
          <a:xfrm>
            <a:off x="6280190" y="5576054"/>
            <a:ext cx="7556421" cy="1795820"/>
          </a:xfrm>
          <a:prstGeom prst="roundRect">
            <a:avLst>
              <a:gd name="adj" fmla="val 1658"/>
            </a:avLst>
          </a:prstGeom>
          <a:solidFill>
            <a:srgbClr val="B6FCB8"/>
          </a:solidFill>
          <a:ln/>
        </p:spPr>
      </p:sp>
      <p:pic>
        <p:nvPicPr>
          <p:cNvPr id="7" name="Image 1" descr="preencoded.png">    </p:cNvPr>
          <p:cNvPicPr>
            <a:picLocks noChangeAspect="1"/>
          </p:cNvPicPr>
          <p:nvPr/>
        </p:nvPicPr>
        <p:blipFill>
          <a:blip r:embed="rId2"/>
          <a:stretch>
            <a:fillRect/>
          </a:stretch>
        </p:blipFill>
        <p:spPr>
          <a:xfrm>
            <a:off x="6478548" y="5878949"/>
            <a:ext cx="248007" cy="198358"/>
          </a:xfrm>
          <a:prstGeom prst="rect">
            <a:avLst/>
          </a:prstGeom>
        </p:spPr>
      </p:pic>
      <p:sp>
        <p:nvSpPr>
          <p:cNvPr id="8" name="Text 4"/>
          <p:cNvSpPr/>
          <p:nvPr/>
        </p:nvSpPr>
        <p:spPr>
          <a:xfrm>
            <a:off x="6924913" y="5823942"/>
            <a:ext cx="6713339" cy="1270159"/>
          </a:xfrm>
          <a:prstGeom prst="rect">
            <a:avLst/>
          </a:prstGeom>
          <a:noFill/>
          <a:ln/>
        </p:spPr>
        <p:txBody>
          <a:bodyPr wrap="square" lIns="0" tIns="0" rIns="0" bIns="0" rtlCol="0" anchor="t"/>
          <a:lstStyle/>
          <a:p>
            <a:pPr algn="l" indent="0" marL="0">
              <a:lnSpc>
                <a:spcPts val="2500"/>
              </a:lnSpc>
              <a:buNone/>
            </a:pPr>
            <a:r>
              <a:rPr lang="en-US" sz="1550" b="1" dirty="0">
                <a:solidFill>
                  <a:srgbClr val="000000"/>
                </a:solidFill>
                <a:latin typeface="Lora" pitchFamily="34" charset="0"/>
                <a:ea typeface="Lora" pitchFamily="34" charset="-122"/>
                <a:cs typeface="Lora" pitchFamily="34" charset="-120"/>
              </a:rPr>
              <a:t>Remember:</a:t>
            </a:r>
            <a:pPr algn="l" indent="0" marL="0">
              <a:lnSpc>
                <a:spcPts val="2500"/>
              </a:lnSpc>
              <a:buNone/>
            </a:pPr>
            <a:r>
              <a:rPr lang="en-US" sz="1550" dirty="0">
                <a:solidFill>
                  <a:srgbClr val="000000"/>
                </a:solidFill>
                <a:latin typeface="Lora" pitchFamily="34" charset="0"/>
                <a:ea typeface="Lora" pitchFamily="34" charset="-122"/>
                <a:cs typeface="Lora" pitchFamily="34" charset="-120"/>
              </a:rPr>
              <a:t> Your Arabic home library is an investment in your children's linguistic future and cultural connection. Start small, choose thoughtfully, and watch as Arabic naturally weaves itself into your family's story.</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589734" y="500777"/>
            <a:ext cx="7450812" cy="785336"/>
          </a:xfrm>
          <a:prstGeom prst="rect">
            <a:avLst/>
          </a:prstGeom>
          <a:noFill/>
          <a:ln/>
        </p:spPr>
        <p:txBody>
          <a:bodyPr wrap="none" lIns="0" tIns="0" rIns="0" bIns="0" rtlCol="0" anchor="t"/>
          <a:lstStyle/>
          <a:p>
            <a:pPr algn="ctr" indent="0" marL="0">
              <a:lnSpc>
                <a:spcPts val="6150"/>
              </a:lnSpc>
              <a:buNone/>
            </a:pPr>
            <a:r>
              <a:rPr lang="en-US" sz="4900" dirty="0">
                <a:solidFill>
                  <a:srgbClr val="233E32"/>
                </a:solidFill>
                <a:latin typeface="Alice" pitchFamily="34" charset="0"/>
                <a:ea typeface="Alice" pitchFamily="34" charset="-122"/>
                <a:cs typeface="Alice" pitchFamily="34" charset="-120"/>
              </a:rPr>
              <a:t>Start Small, Choose Wisely</a:t>
            </a:r>
            <a:endParaRPr lang="en-US" sz="4900" dirty="0"/>
          </a:p>
        </p:txBody>
      </p:sp>
      <p:sp>
        <p:nvSpPr>
          <p:cNvPr id="3" name="Text 1"/>
          <p:cNvSpPr/>
          <p:nvPr/>
        </p:nvSpPr>
        <p:spPr>
          <a:xfrm>
            <a:off x="728424" y="1723073"/>
            <a:ext cx="6364605" cy="1165860"/>
          </a:xfrm>
          <a:prstGeom prst="rect">
            <a:avLst/>
          </a:prstGeom>
          <a:noFill/>
          <a:ln/>
        </p:spPr>
        <p:txBody>
          <a:bodyPr wrap="square" lIns="0" tIns="0" rIns="0" bIns="0" rtlCol="0" anchor="t"/>
          <a:lstStyle/>
          <a:p>
            <a:pPr algn="l" indent="0" marL="0">
              <a:lnSpc>
                <a:spcPts val="2250"/>
              </a:lnSpc>
              <a:buNone/>
            </a:pPr>
            <a:r>
              <a:rPr lang="en-US" sz="1400" dirty="0">
                <a:solidFill>
                  <a:srgbClr val="2C2821"/>
                </a:solidFill>
                <a:latin typeface="Lora" pitchFamily="34" charset="0"/>
                <a:ea typeface="Lora" pitchFamily="34" charset="-122"/>
                <a:cs typeface="Lora" pitchFamily="34" charset="-120"/>
              </a:rPr>
              <a:t>Quality trumps quantity every single time when building your home Arabic library. Rather than overwhelming yourself with dozens of books that might sit untouched, focus on selecting ten to twelve carefully chosen titles that will genuinely engage your children.</a:t>
            </a:r>
            <a:endParaRPr lang="en-US" sz="1400" dirty="0"/>
          </a:p>
        </p:txBody>
      </p:sp>
      <p:sp>
        <p:nvSpPr>
          <p:cNvPr id="4" name="Text 2"/>
          <p:cNvSpPr/>
          <p:nvPr/>
        </p:nvSpPr>
        <p:spPr>
          <a:xfrm>
            <a:off x="728424" y="3052763"/>
            <a:ext cx="6364605" cy="1165860"/>
          </a:xfrm>
          <a:prstGeom prst="rect">
            <a:avLst/>
          </a:prstGeom>
          <a:noFill/>
          <a:ln/>
        </p:spPr>
        <p:txBody>
          <a:bodyPr wrap="square" lIns="0" tIns="0" rIns="0" bIns="0" rtlCol="0" anchor="t"/>
          <a:lstStyle/>
          <a:p>
            <a:pPr algn="l" indent="0" marL="0">
              <a:lnSpc>
                <a:spcPts val="2250"/>
              </a:lnSpc>
              <a:buNone/>
            </a:pPr>
            <a:r>
              <a:rPr lang="en-US" sz="1400" dirty="0">
                <a:solidFill>
                  <a:srgbClr val="2C2821"/>
                </a:solidFill>
                <a:latin typeface="Lora" pitchFamily="34" charset="0"/>
                <a:ea typeface="Lora" pitchFamily="34" charset="-122"/>
                <a:cs typeface="Lora" pitchFamily="34" charset="-120"/>
              </a:rPr>
              <a:t>Think strategically about your selections: include beloved stories your child already knows in English, alongside fresh Arabic titles that gently challenge their language skills. This balanced approach creates a collection that feels both comfortingly familiar and delightfully adventurous.</a:t>
            </a:r>
            <a:endParaRPr lang="en-US" sz="1400" dirty="0"/>
          </a:p>
        </p:txBody>
      </p:sp>
      <p:pic>
        <p:nvPicPr>
          <p:cNvPr id="5" name="Image 0" descr="preencoded.png">    </p:cNvPr>
          <p:cNvPicPr>
            <a:picLocks noChangeAspect="1"/>
          </p:cNvPicPr>
          <p:nvPr/>
        </p:nvPicPr>
        <p:blipFill>
          <a:blip r:embed="rId1"/>
          <a:stretch>
            <a:fillRect/>
          </a:stretch>
        </p:blipFill>
        <p:spPr>
          <a:xfrm>
            <a:off x="7544991" y="1764030"/>
            <a:ext cx="6364605" cy="63646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0905"/>
          </a:xfrm>
          <a:prstGeom prst="rect">
            <a:avLst/>
          </a:prstGeom>
        </p:spPr>
      </p:pic>
      <p:sp>
        <p:nvSpPr>
          <p:cNvPr id="3" name="Text 0"/>
          <p:cNvSpPr/>
          <p:nvPr/>
        </p:nvSpPr>
        <p:spPr>
          <a:xfrm>
            <a:off x="793790" y="3848338"/>
            <a:ext cx="6792158" cy="620078"/>
          </a:xfrm>
          <a:prstGeom prst="rect">
            <a:avLst/>
          </a:prstGeom>
          <a:noFill/>
          <a:ln/>
        </p:spPr>
        <p:txBody>
          <a:bodyPr wrap="none" lIns="0" tIns="0" rIns="0" bIns="0" rtlCol="0" anchor="t"/>
          <a:lstStyle/>
          <a:p>
            <a:pPr algn="l" indent="0" marL="0">
              <a:lnSpc>
                <a:spcPts val="4850"/>
              </a:lnSpc>
              <a:buNone/>
            </a:pPr>
            <a:r>
              <a:rPr lang="en-US" sz="3900" dirty="0">
                <a:solidFill>
                  <a:srgbClr val="233E32"/>
                </a:solidFill>
                <a:latin typeface="Alice" pitchFamily="34" charset="0"/>
                <a:ea typeface="Alice" pitchFamily="34" charset="-122"/>
                <a:cs typeface="Alice" pitchFamily="34" charset="-120"/>
              </a:rPr>
              <a:t>Layer Different Reading Levels</a:t>
            </a:r>
            <a:endParaRPr lang="en-US" sz="3900" dirty="0"/>
          </a:p>
        </p:txBody>
      </p:sp>
      <p:sp>
        <p:nvSpPr>
          <p:cNvPr id="4" name="Shape 1"/>
          <p:cNvSpPr/>
          <p:nvPr/>
        </p:nvSpPr>
        <p:spPr>
          <a:xfrm>
            <a:off x="793790" y="4766072"/>
            <a:ext cx="4215289" cy="2096095"/>
          </a:xfrm>
          <a:prstGeom prst="roundRect">
            <a:avLst>
              <a:gd name="adj" fmla="val 1420"/>
            </a:avLst>
          </a:prstGeom>
          <a:solidFill>
            <a:srgbClr val="F0EDE6"/>
          </a:solidFill>
          <a:ln/>
        </p:spPr>
      </p:sp>
      <p:sp>
        <p:nvSpPr>
          <p:cNvPr id="5" name="Text 2"/>
          <p:cNvSpPr/>
          <p:nvPr/>
        </p:nvSpPr>
        <p:spPr>
          <a:xfrm>
            <a:off x="992148" y="4964430"/>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Phonics Foundations</a:t>
            </a:r>
            <a:endParaRPr lang="en-US" sz="1950" dirty="0"/>
          </a:p>
        </p:txBody>
      </p:sp>
      <p:sp>
        <p:nvSpPr>
          <p:cNvPr id="6" name="Text 3"/>
          <p:cNvSpPr/>
          <p:nvPr/>
        </p:nvSpPr>
        <p:spPr>
          <a:xfrm>
            <a:off x="992148" y="5393650"/>
            <a:ext cx="3818573" cy="127015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Simple readers that reinforce Arabic letters and harakat, building essential decoding skills with engaging, age-appropriate content.</a:t>
            </a:r>
            <a:endParaRPr lang="en-US" sz="1550" dirty="0"/>
          </a:p>
        </p:txBody>
      </p:sp>
      <p:sp>
        <p:nvSpPr>
          <p:cNvPr id="7" name="Shape 4"/>
          <p:cNvSpPr/>
          <p:nvPr/>
        </p:nvSpPr>
        <p:spPr>
          <a:xfrm>
            <a:off x="5207437" y="4766072"/>
            <a:ext cx="4215408" cy="2096095"/>
          </a:xfrm>
          <a:prstGeom prst="roundRect">
            <a:avLst>
              <a:gd name="adj" fmla="val 1420"/>
            </a:avLst>
          </a:prstGeom>
          <a:solidFill>
            <a:srgbClr val="F0EDE6"/>
          </a:solidFill>
          <a:ln/>
        </p:spPr>
      </p:sp>
      <p:sp>
        <p:nvSpPr>
          <p:cNvPr id="8" name="Text 5"/>
          <p:cNvSpPr/>
          <p:nvPr/>
        </p:nvSpPr>
        <p:spPr>
          <a:xfrm>
            <a:off x="5405795" y="4964430"/>
            <a:ext cx="2766774"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Picture Book Adventures</a:t>
            </a:r>
            <a:endParaRPr lang="en-US" sz="1950" dirty="0"/>
          </a:p>
        </p:txBody>
      </p:sp>
      <p:sp>
        <p:nvSpPr>
          <p:cNvPr id="9" name="Text 6"/>
          <p:cNvSpPr/>
          <p:nvPr/>
        </p:nvSpPr>
        <p:spPr>
          <a:xfrm>
            <a:off x="5405795" y="5393650"/>
            <a:ext cx="3818692" cy="127015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Richly illustrated stories that expand vocabulary whilst introducing cultural contexts and deeper narrative structures.</a:t>
            </a:r>
            <a:endParaRPr lang="en-US" sz="1550" dirty="0"/>
          </a:p>
        </p:txBody>
      </p:sp>
      <p:sp>
        <p:nvSpPr>
          <p:cNvPr id="10" name="Shape 7"/>
          <p:cNvSpPr/>
          <p:nvPr/>
        </p:nvSpPr>
        <p:spPr>
          <a:xfrm>
            <a:off x="9621203" y="4766072"/>
            <a:ext cx="4215289" cy="2096095"/>
          </a:xfrm>
          <a:prstGeom prst="roundRect">
            <a:avLst>
              <a:gd name="adj" fmla="val 1420"/>
            </a:avLst>
          </a:prstGeom>
          <a:solidFill>
            <a:srgbClr val="F0EDE6"/>
          </a:solidFill>
          <a:ln/>
        </p:spPr>
      </p:sp>
      <p:sp>
        <p:nvSpPr>
          <p:cNvPr id="11" name="Text 8"/>
          <p:cNvSpPr/>
          <p:nvPr/>
        </p:nvSpPr>
        <p:spPr>
          <a:xfrm>
            <a:off x="9819561" y="4964430"/>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Growth Opportunities</a:t>
            </a:r>
            <a:endParaRPr lang="en-US" sz="1950" dirty="0"/>
          </a:p>
        </p:txBody>
      </p:sp>
      <p:sp>
        <p:nvSpPr>
          <p:cNvPr id="12" name="Text 9"/>
          <p:cNvSpPr/>
          <p:nvPr/>
        </p:nvSpPr>
        <p:spPr>
          <a:xfrm>
            <a:off x="9819561" y="5393650"/>
            <a:ext cx="3818573" cy="95261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Slightly challenging texts that your child can "grow into," ensuring your library investment remains valuable over time.</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969407"/>
            <a:ext cx="6763822" cy="620078"/>
          </a:xfrm>
          <a:prstGeom prst="rect">
            <a:avLst/>
          </a:prstGeom>
          <a:noFill/>
          <a:ln/>
        </p:spPr>
        <p:txBody>
          <a:bodyPr wrap="none" lIns="0" tIns="0" rIns="0" bIns="0" rtlCol="0" anchor="t"/>
          <a:lstStyle/>
          <a:p>
            <a:pPr algn="l" indent="0" marL="0">
              <a:lnSpc>
                <a:spcPts val="4850"/>
              </a:lnSpc>
              <a:buNone/>
            </a:pPr>
            <a:r>
              <a:rPr lang="en-US" sz="3900" dirty="0">
                <a:solidFill>
                  <a:srgbClr val="233E32"/>
                </a:solidFill>
                <a:latin typeface="Alice" pitchFamily="34" charset="0"/>
                <a:ea typeface="Alice" pitchFamily="34" charset="-122"/>
                <a:cs typeface="Alice" pitchFamily="34" charset="-120"/>
              </a:rPr>
              <a:t>Discover Local Book Treasures</a:t>
            </a:r>
            <a:endParaRPr lang="en-US" sz="3900" dirty="0"/>
          </a:p>
        </p:txBody>
      </p:sp>
      <p:sp>
        <p:nvSpPr>
          <p:cNvPr id="3" name="Text 1"/>
          <p:cNvSpPr/>
          <p:nvPr/>
        </p:nvSpPr>
        <p:spPr>
          <a:xfrm>
            <a:off x="793790" y="2065734"/>
            <a:ext cx="7632025" cy="127015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The Gulf region offers spectacular opportunities for book discovery that many families overlook. The </a:t>
            </a:r>
            <a:pPr algn="l" indent="0" marL="0">
              <a:lnSpc>
                <a:spcPts val="2500"/>
              </a:lnSpc>
              <a:buNone/>
            </a:pPr>
            <a:r>
              <a:rPr lang="en-US" sz="1550" b="1" dirty="0">
                <a:solidFill>
                  <a:srgbClr val="2C2821"/>
                </a:solidFill>
                <a:latin typeface="Lora" pitchFamily="34" charset="0"/>
                <a:ea typeface="Lora" pitchFamily="34" charset="-122"/>
                <a:cs typeface="Lora" pitchFamily="34" charset="-120"/>
              </a:rPr>
              <a:t>Sharjah International Book Fair</a:t>
            </a:r>
            <a:pPr algn="l" indent="0" marL="0">
              <a:lnSpc>
                <a:spcPts val="2500"/>
              </a:lnSpc>
              <a:buNone/>
            </a:pPr>
            <a:r>
              <a:rPr lang="en-US" sz="1550" dirty="0">
                <a:solidFill>
                  <a:srgbClr val="2C2821"/>
                </a:solidFill>
                <a:latin typeface="Lora" pitchFamily="34" charset="0"/>
                <a:ea typeface="Lora" pitchFamily="34" charset="-122"/>
                <a:cs typeface="Lora" pitchFamily="34" charset="-120"/>
              </a:rPr>
              <a:t> and </a:t>
            </a:r>
            <a:pPr algn="l" indent="0" marL="0">
              <a:lnSpc>
                <a:spcPts val="2500"/>
              </a:lnSpc>
              <a:buNone/>
            </a:pPr>
            <a:r>
              <a:rPr lang="en-US" sz="1550" b="1" dirty="0">
                <a:solidFill>
                  <a:srgbClr val="2C2821"/>
                </a:solidFill>
                <a:latin typeface="Lora" pitchFamily="34" charset="0"/>
                <a:ea typeface="Lora" pitchFamily="34" charset="-122"/>
                <a:cs typeface="Lora" pitchFamily="34" charset="-120"/>
              </a:rPr>
              <a:t>Emirates Airline Festival of Literature</a:t>
            </a:r>
            <a:pPr algn="l" indent="0" marL="0">
              <a:lnSpc>
                <a:spcPts val="2500"/>
              </a:lnSpc>
              <a:buNone/>
            </a:pPr>
            <a:r>
              <a:rPr lang="en-US" sz="1550" dirty="0">
                <a:solidFill>
                  <a:srgbClr val="2C2821"/>
                </a:solidFill>
                <a:latin typeface="Lora" pitchFamily="34" charset="0"/>
                <a:ea typeface="Lora" pitchFamily="34" charset="-122"/>
                <a:cs typeface="Lora" pitchFamily="34" charset="-120"/>
              </a:rPr>
              <a:t> showcase incredible Arabic publishers with substantial discounts that make quality literature surprisingly affordable.</a:t>
            </a:r>
            <a:endParaRPr lang="en-US" sz="1550" dirty="0"/>
          </a:p>
        </p:txBody>
      </p:sp>
      <p:sp>
        <p:nvSpPr>
          <p:cNvPr id="4" name="Text 2"/>
          <p:cNvSpPr/>
          <p:nvPr/>
        </p:nvSpPr>
        <p:spPr>
          <a:xfrm>
            <a:off x="793790" y="3514487"/>
            <a:ext cx="7632025" cy="1587698"/>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These cultural events provide more than just shopping opportunities—they're educational experiences where children can meet authors, attend storytelling sessions, and develop genuine excitement about Arabic literature. For families new to Arabic books, these curated selections offer expert guidance you simply cannot find online.</a:t>
            </a:r>
            <a:endParaRPr lang="en-US" sz="1550" dirty="0"/>
          </a:p>
        </p:txBody>
      </p:sp>
      <p:pic>
        <p:nvPicPr>
          <p:cNvPr id="5" name="Image 0" descr="preencoded.png">    </p:cNvPr>
          <p:cNvPicPr>
            <a:picLocks noChangeAspect="1"/>
          </p:cNvPicPr>
          <p:nvPr/>
        </p:nvPicPr>
        <p:blipFill>
          <a:blip r:embed="rId1"/>
          <a:stretch>
            <a:fillRect/>
          </a:stretch>
        </p:blipFill>
        <p:spPr>
          <a:xfrm>
            <a:off x="8917543" y="2110383"/>
            <a:ext cx="4926568" cy="49265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566380"/>
            <a:ext cx="7556421" cy="1240155"/>
          </a:xfrm>
          <a:prstGeom prst="rect">
            <a:avLst/>
          </a:prstGeom>
          <a:noFill/>
          <a:ln/>
        </p:spPr>
        <p:txBody>
          <a:bodyPr wrap="square" lIns="0" tIns="0" rIns="0" bIns="0" rtlCol="0" anchor="t"/>
          <a:lstStyle/>
          <a:p>
            <a:pPr algn="l" indent="0" marL="0">
              <a:lnSpc>
                <a:spcPts val="4850"/>
              </a:lnSpc>
              <a:buNone/>
            </a:pPr>
            <a:r>
              <a:rPr lang="en-US" sz="3900" dirty="0">
                <a:solidFill>
                  <a:srgbClr val="233E32"/>
                </a:solidFill>
                <a:latin typeface="Alice" pitchFamily="34" charset="0"/>
                <a:ea typeface="Alice" pitchFamily="34" charset="-122"/>
                <a:cs typeface="Alice" pitchFamily="34" charset="-120"/>
              </a:rPr>
              <a:t>Build Community Through Book Swaps</a:t>
            </a:r>
            <a:endParaRPr lang="en-US" sz="3900" dirty="0"/>
          </a:p>
        </p:txBody>
      </p:sp>
      <p:sp>
        <p:nvSpPr>
          <p:cNvPr id="4" name="Text 1"/>
          <p:cNvSpPr/>
          <p:nvPr/>
        </p:nvSpPr>
        <p:spPr>
          <a:xfrm>
            <a:off x="6280190" y="2104192"/>
            <a:ext cx="7556421" cy="95261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Creating a home library doesn't have to be a solitary endeavour. Organising book swaps with fellow parents transforms library building into a delightful community activity that benefits everyone involved.</a:t>
            </a:r>
            <a:endParaRPr lang="en-US" sz="1550" dirty="0"/>
          </a:p>
        </p:txBody>
      </p:sp>
      <p:pic>
        <p:nvPicPr>
          <p:cNvPr id="5" name="Image 1" descr="preencoded.png">    </p:cNvPr>
          <p:cNvPicPr>
            <a:picLocks noChangeAspect="1"/>
          </p:cNvPicPr>
          <p:nvPr/>
        </p:nvPicPr>
        <p:blipFill>
          <a:blip r:embed="rId2"/>
          <a:stretch>
            <a:fillRect/>
          </a:stretch>
        </p:blipFill>
        <p:spPr>
          <a:xfrm>
            <a:off x="6280190" y="3280053"/>
            <a:ext cx="992267" cy="1461016"/>
          </a:xfrm>
          <a:prstGeom prst="rect">
            <a:avLst/>
          </a:prstGeom>
        </p:spPr>
      </p:pic>
      <p:sp>
        <p:nvSpPr>
          <p:cNvPr id="6" name="Text 2"/>
          <p:cNvSpPr/>
          <p:nvPr/>
        </p:nvSpPr>
        <p:spPr>
          <a:xfrm>
            <a:off x="7470815" y="3478411"/>
            <a:ext cx="2823567"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Connect with Neighbours</a:t>
            </a:r>
            <a:endParaRPr lang="en-US" sz="1950" dirty="0"/>
          </a:p>
        </p:txBody>
      </p:sp>
      <p:sp>
        <p:nvSpPr>
          <p:cNvPr id="7" name="Text 3"/>
          <p:cNvSpPr/>
          <p:nvPr/>
        </p:nvSpPr>
        <p:spPr>
          <a:xfrm>
            <a:off x="7470815" y="3907631"/>
            <a:ext cx="6365796" cy="63507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Reach out to Arabic-speaking families in your area for regular book exchanges.</a:t>
            </a:r>
            <a:endParaRPr lang="en-US" sz="1550" dirty="0"/>
          </a:p>
        </p:txBody>
      </p:sp>
      <p:pic>
        <p:nvPicPr>
          <p:cNvPr id="8" name="Image 2" descr="preencoded.png">    </p:cNvPr>
          <p:cNvPicPr>
            <a:picLocks noChangeAspect="1"/>
          </p:cNvPicPr>
          <p:nvPr/>
        </p:nvPicPr>
        <p:blipFill>
          <a:blip r:embed="rId3"/>
          <a:stretch>
            <a:fillRect/>
          </a:stretch>
        </p:blipFill>
        <p:spPr>
          <a:xfrm>
            <a:off x="6280190" y="4741069"/>
            <a:ext cx="992267" cy="1461016"/>
          </a:xfrm>
          <a:prstGeom prst="rect">
            <a:avLst/>
          </a:prstGeom>
        </p:spPr>
      </p:pic>
      <p:sp>
        <p:nvSpPr>
          <p:cNvPr id="9" name="Text 4"/>
          <p:cNvSpPr/>
          <p:nvPr/>
        </p:nvSpPr>
        <p:spPr>
          <a:xfrm>
            <a:off x="7470815" y="4939427"/>
            <a:ext cx="2718673"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Engage School Networks</a:t>
            </a:r>
            <a:endParaRPr lang="en-US" sz="1950" dirty="0"/>
          </a:p>
        </p:txBody>
      </p:sp>
      <p:sp>
        <p:nvSpPr>
          <p:cNvPr id="10" name="Text 5"/>
          <p:cNvSpPr/>
          <p:nvPr/>
        </p:nvSpPr>
        <p:spPr>
          <a:xfrm>
            <a:off x="7470815" y="5368647"/>
            <a:ext cx="6365796" cy="63507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Coordinate swaps through your children's school parent groups and cultural societies.</a:t>
            </a:r>
            <a:endParaRPr lang="en-US" sz="1550" dirty="0"/>
          </a:p>
        </p:txBody>
      </p:sp>
      <p:pic>
        <p:nvPicPr>
          <p:cNvPr id="11" name="Image 3" descr="preencoded.png">    </p:cNvPr>
          <p:cNvPicPr>
            <a:picLocks noChangeAspect="1"/>
          </p:cNvPicPr>
          <p:nvPr/>
        </p:nvPicPr>
        <p:blipFill>
          <a:blip r:embed="rId4"/>
          <a:stretch>
            <a:fillRect/>
          </a:stretch>
        </p:blipFill>
        <p:spPr>
          <a:xfrm>
            <a:off x="6280190" y="6202085"/>
            <a:ext cx="992267" cy="1461016"/>
          </a:xfrm>
          <a:prstGeom prst="rect">
            <a:avLst/>
          </a:prstGeom>
        </p:spPr>
      </p:pic>
      <p:sp>
        <p:nvSpPr>
          <p:cNvPr id="12" name="Text 6"/>
          <p:cNvSpPr/>
          <p:nvPr/>
        </p:nvSpPr>
        <p:spPr>
          <a:xfrm>
            <a:off x="7470815" y="6400443"/>
            <a:ext cx="2512576"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Keep Collections Fresh</a:t>
            </a:r>
            <a:endParaRPr lang="en-US" sz="1950" dirty="0"/>
          </a:p>
        </p:txBody>
      </p:sp>
      <p:sp>
        <p:nvSpPr>
          <p:cNvPr id="13" name="Text 7"/>
          <p:cNvSpPr/>
          <p:nvPr/>
        </p:nvSpPr>
        <p:spPr>
          <a:xfrm>
            <a:off x="7470815" y="6829663"/>
            <a:ext cx="6365796" cy="63507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Regular circulation ensures children encounter new stories without constant purchasing.</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38520" y="370284"/>
            <a:ext cx="6708219" cy="420648"/>
          </a:xfrm>
          <a:prstGeom prst="rect">
            <a:avLst/>
          </a:prstGeom>
          <a:noFill/>
          <a:ln/>
        </p:spPr>
        <p:txBody>
          <a:bodyPr wrap="none" lIns="0" tIns="0" rIns="0" bIns="0" rtlCol="0" anchor="t"/>
          <a:lstStyle/>
          <a:p>
            <a:pPr algn="l" indent="0" marL="0">
              <a:lnSpc>
                <a:spcPts val="3300"/>
              </a:lnSpc>
              <a:buNone/>
            </a:pPr>
            <a:r>
              <a:rPr lang="en-US" sz="2650" dirty="0">
                <a:solidFill>
                  <a:srgbClr val="233E32"/>
                </a:solidFill>
                <a:latin typeface="Alice" pitchFamily="34" charset="0"/>
                <a:ea typeface="Alice" pitchFamily="34" charset="-122"/>
                <a:cs typeface="Alice" pitchFamily="34" charset="-120"/>
              </a:rPr>
              <a:t>Balance Heritage with Contemporary Stories</a:t>
            </a:r>
            <a:endParaRPr lang="en-US" sz="2650" dirty="0"/>
          </a:p>
        </p:txBody>
      </p:sp>
      <p:sp>
        <p:nvSpPr>
          <p:cNvPr id="3" name="Text 1"/>
          <p:cNvSpPr/>
          <p:nvPr/>
        </p:nvSpPr>
        <p:spPr>
          <a:xfrm>
            <a:off x="538520" y="1127403"/>
            <a:ext cx="2019776" cy="252413"/>
          </a:xfrm>
          <a:prstGeom prst="rect">
            <a:avLst/>
          </a:prstGeom>
          <a:noFill/>
          <a:ln/>
        </p:spPr>
        <p:txBody>
          <a:bodyPr wrap="none" lIns="0" tIns="0" rIns="0" bIns="0" rtlCol="0" anchor="t"/>
          <a:lstStyle/>
          <a:p>
            <a:pPr algn="l" indent="0" marL="0">
              <a:lnSpc>
                <a:spcPts val="1950"/>
              </a:lnSpc>
              <a:buNone/>
            </a:pPr>
            <a:r>
              <a:rPr lang="en-US" sz="1550" dirty="0">
                <a:solidFill>
                  <a:srgbClr val="233E32"/>
                </a:solidFill>
                <a:latin typeface="Alice" pitchFamily="34" charset="0"/>
                <a:ea typeface="Alice" pitchFamily="34" charset="-122"/>
                <a:cs typeface="Alice" pitchFamily="34" charset="-120"/>
              </a:rPr>
              <a:t>Timeless Classics</a:t>
            </a:r>
            <a:endParaRPr lang="en-US" sz="1550" dirty="0"/>
          </a:p>
        </p:txBody>
      </p:sp>
      <p:pic>
        <p:nvPicPr>
          <p:cNvPr id="4" name="Image 0" descr="preencoded.png">    </p:cNvPr>
          <p:cNvPicPr>
            <a:picLocks noChangeAspect="1"/>
          </p:cNvPicPr>
          <p:nvPr/>
        </p:nvPicPr>
        <p:blipFill>
          <a:blip r:embed="rId1"/>
          <a:stretch>
            <a:fillRect/>
          </a:stretch>
        </p:blipFill>
        <p:spPr>
          <a:xfrm>
            <a:off x="538520" y="1531263"/>
            <a:ext cx="6612493" cy="6612493"/>
          </a:xfrm>
          <a:prstGeom prst="rect">
            <a:avLst/>
          </a:prstGeom>
        </p:spPr>
      </p:pic>
      <p:sp>
        <p:nvSpPr>
          <p:cNvPr id="5" name="Text 2"/>
          <p:cNvSpPr/>
          <p:nvPr/>
        </p:nvSpPr>
        <p:spPr>
          <a:xfrm>
            <a:off x="538520" y="8295203"/>
            <a:ext cx="6612493" cy="430768"/>
          </a:xfrm>
          <a:prstGeom prst="rect">
            <a:avLst/>
          </a:prstGeom>
          <a:noFill/>
          <a:ln/>
        </p:spPr>
        <p:txBody>
          <a:bodyPr wrap="square" lIns="0" tIns="0" rIns="0" bIns="0" rtlCol="0" anchor="t"/>
          <a:lstStyle/>
          <a:p>
            <a:pPr algn="l" indent="0" marL="0">
              <a:lnSpc>
                <a:spcPts val="1650"/>
              </a:lnSpc>
              <a:buNone/>
            </a:pPr>
            <a:r>
              <a:rPr lang="en-US" sz="1050" dirty="0">
                <a:solidFill>
                  <a:srgbClr val="2C2821"/>
                </a:solidFill>
                <a:latin typeface="Lora" pitchFamily="34" charset="0"/>
                <a:ea typeface="Lora" pitchFamily="34" charset="-122"/>
                <a:cs typeface="Lora" pitchFamily="34" charset="-120"/>
              </a:rPr>
              <a:t>Include beloved classics like </a:t>
            </a:r>
            <a:pPr algn="l" indent="0" marL="0">
              <a:lnSpc>
                <a:spcPts val="1650"/>
              </a:lnSpc>
              <a:buNone/>
            </a:pPr>
            <a:r>
              <a:rPr lang="en-US" sz="1050" i="1" dirty="0">
                <a:solidFill>
                  <a:srgbClr val="2C2821"/>
                </a:solidFill>
                <a:latin typeface="Lora" pitchFamily="34" charset="0"/>
                <a:ea typeface="Lora" pitchFamily="34" charset="-122"/>
                <a:cs typeface="Lora" pitchFamily="34" charset="-120"/>
              </a:rPr>
              <a:t>Kalila wa Dimna</a:t>
            </a:r>
            <a:pPr algn="l" indent="0" marL="0">
              <a:lnSpc>
                <a:spcPts val="1650"/>
              </a:lnSpc>
              <a:buNone/>
            </a:pPr>
            <a:r>
              <a:rPr lang="en-US" sz="1050" dirty="0">
                <a:solidFill>
                  <a:srgbClr val="2C2821"/>
                </a:solidFill>
                <a:latin typeface="Lora" pitchFamily="34" charset="0"/>
                <a:ea typeface="Lora" pitchFamily="34" charset="-122"/>
                <a:cs typeface="Lora" pitchFamily="34" charset="-120"/>
              </a:rPr>
              <a:t> and Sinbad's adventures that connect children to their rich literary heritage whilst reinforcing cultural identity.</a:t>
            </a:r>
            <a:endParaRPr lang="en-US" sz="1050" dirty="0"/>
          </a:p>
        </p:txBody>
      </p:sp>
      <p:sp>
        <p:nvSpPr>
          <p:cNvPr id="6" name="Text 3"/>
          <p:cNvSpPr/>
          <p:nvPr/>
        </p:nvSpPr>
        <p:spPr>
          <a:xfrm>
            <a:off x="7487007" y="1127403"/>
            <a:ext cx="2019776" cy="252413"/>
          </a:xfrm>
          <a:prstGeom prst="rect">
            <a:avLst/>
          </a:prstGeom>
          <a:noFill/>
          <a:ln/>
        </p:spPr>
        <p:txBody>
          <a:bodyPr wrap="none" lIns="0" tIns="0" rIns="0" bIns="0" rtlCol="0" anchor="t"/>
          <a:lstStyle/>
          <a:p>
            <a:pPr algn="l" indent="0" marL="0">
              <a:lnSpc>
                <a:spcPts val="1950"/>
              </a:lnSpc>
              <a:buNone/>
            </a:pPr>
            <a:r>
              <a:rPr lang="en-US" sz="1550" dirty="0">
                <a:solidFill>
                  <a:srgbClr val="233E32"/>
                </a:solidFill>
                <a:latin typeface="Alice" pitchFamily="34" charset="0"/>
                <a:ea typeface="Alice" pitchFamily="34" charset="-122"/>
                <a:cs typeface="Alice" pitchFamily="34" charset="-120"/>
              </a:rPr>
              <a:t>Modern Adventures</a:t>
            </a:r>
            <a:endParaRPr lang="en-US" sz="1550" dirty="0"/>
          </a:p>
        </p:txBody>
      </p:sp>
      <p:pic>
        <p:nvPicPr>
          <p:cNvPr id="7" name="Image 1" descr="preencoded.png">    </p:cNvPr>
          <p:cNvPicPr>
            <a:picLocks noChangeAspect="1"/>
          </p:cNvPicPr>
          <p:nvPr/>
        </p:nvPicPr>
        <p:blipFill>
          <a:blip r:embed="rId2"/>
          <a:stretch>
            <a:fillRect/>
          </a:stretch>
        </p:blipFill>
        <p:spPr>
          <a:xfrm>
            <a:off x="7487007" y="1531263"/>
            <a:ext cx="6612493" cy="6612493"/>
          </a:xfrm>
          <a:prstGeom prst="rect">
            <a:avLst/>
          </a:prstGeom>
        </p:spPr>
      </p:pic>
      <p:sp>
        <p:nvSpPr>
          <p:cNvPr id="8" name="Text 4"/>
          <p:cNvSpPr/>
          <p:nvPr/>
        </p:nvSpPr>
        <p:spPr>
          <a:xfrm>
            <a:off x="7487007" y="8295203"/>
            <a:ext cx="6612493" cy="430768"/>
          </a:xfrm>
          <a:prstGeom prst="rect">
            <a:avLst/>
          </a:prstGeom>
          <a:noFill/>
          <a:ln/>
        </p:spPr>
        <p:txBody>
          <a:bodyPr wrap="square" lIns="0" tIns="0" rIns="0" bIns="0" rtlCol="0" anchor="t"/>
          <a:lstStyle/>
          <a:p>
            <a:pPr algn="l" indent="0" marL="0">
              <a:lnSpc>
                <a:spcPts val="1650"/>
              </a:lnSpc>
              <a:buNone/>
            </a:pPr>
            <a:r>
              <a:rPr lang="en-US" sz="1050" dirty="0">
                <a:solidFill>
                  <a:srgbClr val="2C2821"/>
                </a:solidFill>
                <a:latin typeface="Lora" pitchFamily="34" charset="0"/>
                <a:ea typeface="Lora" pitchFamily="34" charset="-122"/>
                <a:cs typeface="Lora" pitchFamily="34" charset="-120"/>
              </a:rPr>
              <a:t>Balance tradition with contemporary stories featuring modern illustrations and relevant themes that show Arabic as a living, evolving language.</a:t>
            </a:r>
            <a:endParaRPr lang="en-US" sz="1050" dirty="0"/>
          </a:p>
        </p:txBody>
      </p:sp>
      <p:sp>
        <p:nvSpPr>
          <p:cNvPr id="9" name="Text 5"/>
          <p:cNvSpPr/>
          <p:nvPr/>
        </p:nvSpPr>
        <p:spPr>
          <a:xfrm>
            <a:off x="538520" y="8998506"/>
            <a:ext cx="13553361" cy="215384"/>
          </a:xfrm>
          <a:prstGeom prst="rect">
            <a:avLst/>
          </a:prstGeom>
          <a:noFill/>
          <a:ln/>
        </p:spPr>
        <p:txBody>
          <a:bodyPr wrap="none" lIns="0" tIns="0" rIns="0" bIns="0" rtlCol="0" anchor="t"/>
          <a:lstStyle/>
          <a:p>
            <a:pPr algn="ctr" indent="0" marL="0">
              <a:lnSpc>
                <a:spcPts val="1650"/>
              </a:lnSpc>
              <a:buNone/>
            </a:pPr>
            <a:r>
              <a:rPr lang="en-US" sz="1050" dirty="0">
                <a:solidFill>
                  <a:srgbClr val="2C2821"/>
                </a:solidFill>
                <a:latin typeface="Lora" pitchFamily="34" charset="0"/>
                <a:ea typeface="Lora" pitchFamily="34" charset="-122"/>
                <a:cs typeface="Lora" pitchFamily="34" charset="-120"/>
              </a:rPr>
              <a:t>This combination demonstrates that Arabic literature is both historically significant and vibrantly alive in today's world.</a:t>
            </a:r>
            <a:endParaRPr lang="en-US"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2672953"/>
            <a:ext cx="5118735" cy="620078"/>
          </a:xfrm>
          <a:prstGeom prst="rect">
            <a:avLst/>
          </a:prstGeom>
          <a:noFill/>
          <a:ln/>
        </p:spPr>
        <p:txBody>
          <a:bodyPr wrap="none" lIns="0" tIns="0" rIns="0" bIns="0" rtlCol="0" anchor="t"/>
          <a:lstStyle/>
          <a:p>
            <a:pPr algn="l" indent="0" marL="0">
              <a:lnSpc>
                <a:spcPts val="4850"/>
              </a:lnSpc>
              <a:buNone/>
            </a:pPr>
            <a:r>
              <a:rPr lang="en-US" sz="3900" dirty="0">
                <a:solidFill>
                  <a:srgbClr val="233E32"/>
                </a:solidFill>
                <a:latin typeface="Alice" pitchFamily="34" charset="0"/>
                <a:ea typeface="Alice" pitchFamily="34" charset="-122"/>
                <a:cs typeface="Alice" pitchFamily="34" charset="-120"/>
              </a:rPr>
              <a:t>Expand Beyond Stories</a:t>
            </a:r>
            <a:endParaRPr lang="en-US" sz="3900" dirty="0"/>
          </a:p>
        </p:txBody>
      </p:sp>
      <p:pic>
        <p:nvPicPr>
          <p:cNvPr id="3" name="Image 0" descr="preencoded.png">    </p:cNvPr>
          <p:cNvPicPr>
            <a:picLocks noChangeAspect="1"/>
          </p:cNvPicPr>
          <p:nvPr/>
        </p:nvPicPr>
        <p:blipFill>
          <a:blip r:embed="rId1"/>
          <a:stretch>
            <a:fillRect/>
          </a:stretch>
        </p:blipFill>
        <p:spPr>
          <a:xfrm>
            <a:off x="793790" y="3689866"/>
            <a:ext cx="595313" cy="595313"/>
          </a:xfrm>
          <a:prstGeom prst="rect">
            <a:avLst/>
          </a:prstGeom>
        </p:spPr>
      </p:pic>
      <p:sp>
        <p:nvSpPr>
          <p:cNvPr id="4" name="Text 1"/>
          <p:cNvSpPr/>
          <p:nvPr/>
        </p:nvSpPr>
        <p:spPr>
          <a:xfrm>
            <a:off x="1637109" y="385726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Science &amp; Discovery</a:t>
            </a:r>
            <a:endParaRPr lang="en-US" sz="1950" dirty="0"/>
          </a:p>
        </p:txBody>
      </p:sp>
      <p:sp>
        <p:nvSpPr>
          <p:cNvPr id="5" name="Text 2"/>
          <p:cNvSpPr/>
          <p:nvPr/>
        </p:nvSpPr>
        <p:spPr>
          <a:xfrm>
            <a:off x="1637109" y="4286488"/>
            <a:ext cx="3338870" cy="127015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Arabic books about space, animals, and inventions connect language learning with natural curiosity and school subjects.</a:t>
            </a:r>
            <a:endParaRPr lang="en-US" sz="1550" dirty="0"/>
          </a:p>
        </p:txBody>
      </p:sp>
      <p:pic>
        <p:nvPicPr>
          <p:cNvPr id="6" name="Image 1" descr="preencoded.png">    </p:cNvPr>
          <p:cNvPicPr>
            <a:picLocks noChangeAspect="1"/>
          </p:cNvPicPr>
          <p:nvPr/>
        </p:nvPicPr>
        <p:blipFill>
          <a:blip r:embed="rId2"/>
          <a:stretch>
            <a:fillRect/>
          </a:stretch>
        </p:blipFill>
        <p:spPr>
          <a:xfrm>
            <a:off x="5223986" y="3689866"/>
            <a:ext cx="595313" cy="595313"/>
          </a:xfrm>
          <a:prstGeom prst="rect">
            <a:avLst/>
          </a:prstGeom>
        </p:spPr>
      </p:pic>
      <p:sp>
        <p:nvSpPr>
          <p:cNvPr id="7" name="Text 3"/>
          <p:cNvSpPr/>
          <p:nvPr/>
        </p:nvSpPr>
        <p:spPr>
          <a:xfrm>
            <a:off x="6067306" y="385726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Geography &amp; Culture</a:t>
            </a:r>
            <a:endParaRPr lang="en-US" sz="1950" dirty="0"/>
          </a:p>
        </p:txBody>
      </p:sp>
      <p:sp>
        <p:nvSpPr>
          <p:cNvPr id="8" name="Text 4"/>
          <p:cNvSpPr/>
          <p:nvPr/>
        </p:nvSpPr>
        <p:spPr>
          <a:xfrm>
            <a:off x="6067306" y="4286488"/>
            <a:ext cx="3338989" cy="127015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Non-fiction titles about different countries and cultures broaden worldview whilst building vocabulary.</a:t>
            </a:r>
            <a:endParaRPr lang="en-US" sz="1550" dirty="0"/>
          </a:p>
        </p:txBody>
      </p:sp>
      <p:pic>
        <p:nvPicPr>
          <p:cNvPr id="9" name="Image 2" descr="preencoded.png">    </p:cNvPr>
          <p:cNvPicPr>
            <a:picLocks noChangeAspect="1"/>
          </p:cNvPicPr>
          <p:nvPr/>
        </p:nvPicPr>
        <p:blipFill>
          <a:blip r:embed="rId3"/>
          <a:stretch>
            <a:fillRect/>
          </a:stretch>
        </p:blipFill>
        <p:spPr>
          <a:xfrm>
            <a:off x="9654302" y="3689866"/>
            <a:ext cx="595313" cy="595313"/>
          </a:xfrm>
          <a:prstGeom prst="rect">
            <a:avLst/>
          </a:prstGeom>
        </p:spPr>
      </p:pic>
      <p:sp>
        <p:nvSpPr>
          <p:cNvPr id="10" name="Text 5"/>
          <p:cNvSpPr/>
          <p:nvPr/>
        </p:nvSpPr>
        <p:spPr>
          <a:xfrm>
            <a:off x="10497622" y="385726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Arts &amp; Crafts</a:t>
            </a:r>
            <a:endParaRPr lang="en-US" sz="1950" dirty="0"/>
          </a:p>
        </p:txBody>
      </p:sp>
      <p:sp>
        <p:nvSpPr>
          <p:cNvPr id="11" name="Text 6"/>
          <p:cNvSpPr/>
          <p:nvPr/>
        </p:nvSpPr>
        <p:spPr>
          <a:xfrm>
            <a:off x="10497622" y="4286488"/>
            <a:ext cx="3338989" cy="95261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Creative activity books in Arabic combine hands-on learning with language practice in engaging ways.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0905"/>
          </a:xfrm>
          <a:prstGeom prst="rect">
            <a:avLst/>
          </a:prstGeom>
        </p:spPr>
      </p:pic>
      <p:sp>
        <p:nvSpPr>
          <p:cNvPr id="3" name="Text 0"/>
          <p:cNvSpPr/>
          <p:nvPr/>
        </p:nvSpPr>
        <p:spPr>
          <a:xfrm>
            <a:off x="793790" y="3472220"/>
            <a:ext cx="6966228" cy="620078"/>
          </a:xfrm>
          <a:prstGeom prst="rect">
            <a:avLst/>
          </a:prstGeom>
          <a:noFill/>
          <a:ln/>
        </p:spPr>
        <p:txBody>
          <a:bodyPr wrap="none" lIns="0" tIns="0" rIns="0" bIns="0" rtlCol="0" anchor="t"/>
          <a:lstStyle/>
          <a:p>
            <a:pPr algn="l" indent="0" marL="0">
              <a:lnSpc>
                <a:spcPts val="4850"/>
              </a:lnSpc>
              <a:buNone/>
            </a:pPr>
            <a:r>
              <a:rPr lang="en-US" sz="3900" dirty="0">
                <a:solidFill>
                  <a:srgbClr val="233E32"/>
                </a:solidFill>
                <a:latin typeface="Alice" pitchFamily="34" charset="0"/>
                <a:ea typeface="Alice" pitchFamily="34" charset="-122"/>
                <a:cs typeface="Alice" pitchFamily="34" charset="-120"/>
              </a:rPr>
              <a:t>Design Your Reading Sanctuary</a:t>
            </a:r>
            <a:endParaRPr lang="en-US" sz="3900" dirty="0"/>
          </a:p>
        </p:txBody>
      </p:sp>
      <p:sp>
        <p:nvSpPr>
          <p:cNvPr id="4" name="Text 1"/>
          <p:cNvSpPr/>
          <p:nvPr/>
        </p:nvSpPr>
        <p:spPr>
          <a:xfrm>
            <a:off x="793790" y="4389953"/>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Transform a simple corner of your home into a magical reading retreat that makes Arabic books irresistible to young readers. Even the smallest space can become extraordinary with thoughtful touches.</a:t>
            </a:r>
            <a:endParaRPr lang="en-US" sz="1550" dirty="0"/>
          </a:p>
        </p:txBody>
      </p:sp>
      <p:sp>
        <p:nvSpPr>
          <p:cNvPr id="5" name="Text 2"/>
          <p:cNvSpPr/>
          <p:nvPr/>
        </p:nvSpPr>
        <p:spPr>
          <a:xfrm>
            <a:off x="793790" y="5248275"/>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2C2821"/>
                </a:solidFill>
                <a:latin typeface="Alice Light" pitchFamily="34" charset="0"/>
                <a:ea typeface="Alice Light" pitchFamily="34" charset="-122"/>
                <a:cs typeface="Alice Light" pitchFamily="34" charset="-120"/>
              </a:rPr>
              <a:t>01</a:t>
            </a:r>
            <a:endParaRPr lang="en-US" sz="1550" dirty="0"/>
          </a:p>
        </p:txBody>
      </p:sp>
      <p:sp>
        <p:nvSpPr>
          <p:cNvPr id="6" name="Shape 3"/>
          <p:cNvSpPr/>
          <p:nvPr/>
        </p:nvSpPr>
        <p:spPr>
          <a:xfrm>
            <a:off x="793790" y="5562600"/>
            <a:ext cx="4215289" cy="22860"/>
          </a:xfrm>
          <a:prstGeom prst="rect">
            <a:avLst/>
          </a:prstGeom>
          <a:solidFill>
            <a:srgbClr val="1B5F39"/>
          </a:solidFill>
          <a:ln/>
        </p:spPr>
      </p:sp>
      <p:sp>
        <p:nvSpPr>
          <p:cNvPr id="7" name="Text 4"/>
          <p:cNvSpPr/>
          <p:nvPr/>
        </p:nvSpPr>
        <p:spPr>
          <a:xfrm>
            <a:off x="793790" y="5707499"/>
            <a:ext cx="2636877"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Choose the Perfect Spot</a:t>
            </a:r>
            <a:endParaRPr lang="en-US" sz="1950" dirty="0"/>
          </a:p>
        </p:txBody>
      </p:sp>
      <p:sp>
        <p:nvSpPr>
          <p:cNvPr id="8" name="Text 5"/>
          <p:cNvSpPr/>
          <p:nvPr/>
        </p:nvSpPr>
        <p:spPr>
          <a:xfrm>
            <a:off x="793790" y="6136719"/>
            <a:ext cx="4215289" cy="63507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Select a quiet corner with natural light and comfortable seating options.</a:t>
            </a:r>
            <a:endParaRPr lang="en-US" sz="1550" dirty="0"/>
          </a:p>
        </p:txBody>
      </p:sp>
      <p:sp>
        <p:nvSpPr>
          <p:cNvPr id="9" name="Text 6"/>
          <p:cNvSpPr/>
          <p:nvPr/>
        </p:nvSpPr>
        <p:spPr>
          <a:xfrm>
            <a:off x="5207437" y="5248275"/>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2C2821"/>
                </a:solidFill>
                <a:latin typeface="Alice Light" pitchFamily="34" charset="0"/>
                <a:ea typeface="Alice Light" pitchFamily="34" charset="-122"/>
                <a:cs typeface="Alice Light" pitchFamily="34" charset="-120"/>
              </a:rPr>
              <a:t>02</a:t>
            </a:r>
            <a:endParaRPr lang="en-US" sz="1550" dirty="0"/>
          </a:p>
        </p:txBody>
      </p:sp>
      <p:sp>
        <p:nvSpPr>
          <p:cNvPr id="10" name="Shape 7"/>
          <p:cNvSpPr/>
          <p:nvPr/>
        </p:nvSpPr>
        <p:spPr>
          <a:xfrm>
            <a:off x="5207437" y="5562600"/>
            <a:ext cx="4215408" cy="22860"/>
          </a:xfrm>
          <a:prstGeom prst="rect">
            <a:avLst/>
          </a:prstGeom>
          <a:solidFill>
            <a:srgbClr val="1B5F39"/>
          </a:solidFill>
          <a:ln/>
        </p:spPr>
      </p:sp>
      <p:sp>
        <p:nvSpPr>
          <p:cNvPr id="11" name="Text 8"/>
          <p:cNvSpPr/>
          <p:nvPr/>
        </p:nvSpPr>
        <p:spPr>
          <a:xfrm>
            <a:off x="5207437" y="5707499"/>
            <a:ext cx="2523292"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Add Comfort Elements</a:t>
            </a:r>
            <a:endParaRPr lang="en-US" sz="1950" dirty="0"/>
          </a:p>
        </p:txBody>
      </p:sp>
      <p:sp>
        <p:nvSpPr>
          <p:cNvPr id="12" name="Text 9"/>
          <p:cNvSpPr/>
          <p:nvPr/>
        </p:nvSpPr>
        <p:spPr>
          <a:xfrm>
            <a:off x="5207437" y="6136719"/>
            <a:ext cx="4215408" cy="95261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Include soft cushions, a gentle lamp, and perhaps a small blanket for cosy reading sessions.</a:t>
            </a:r>
            <a:endParaRPr lang="en-US" sz="1550" dirty="0"/>
          </a:p>
        </p:txBody>
      </p:sp>
      <p:sp>
        <p:nvSpPr>
          <p:cNvPr id="13" name="Text 10"/>
          <p:cNvSpPr/>
          <p:nvPr/>
        </p:nvSpPr>
        <p:spPr>
          <a:xfrm>
            <a:off x="9621203" y="5248275"/>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2C2821"/>
                </a:solidFill>
                <a:latin typeface="Alice Light" pitchFamily="34" charset="0"/>
                <a:ea typeface="Alice Light" pitchFamily="34" charset="-122"/>
                <a:cs typeface="Alice Light" pitchFamily="34" charset="-120"/>
              </a:rPr>
              <a:t>03</a:t>
            </a:r>
            <a:endParaRPr lang="en-US" sz="1550" dirty="0"/>
          </a:p>
        </p:txBody>
      </p:sp>
      <p:sp>
        <p:nvSpPr>
          <p:cNvPr id="14" name="Shape 11"/>
          <p:cNvSpPr/>
          <p:nvPr/>
        </p:nvSpPr>
        <p:spPr>
          <a:xfrm>
            <a:off x="9621203" y="5562600"/>
            <a:ext cx="4215289" cy="22860"/>
          </a:xfrm>
          <a:prstGeom prst="rect">
            <a:avLst/>
          </a:prstGeom>
          <a:solidFill>
            <a:srgbClr val="1B5F39"/>
          </a:solidFill>
          <a:ln/>
        </p:spPr>
      </p:sp>
      <p:sp>
        <p:nvSpPr>
          <p:cNvPr id="15" name="Text 12"/>
          <p:cNvSpPr/>
          <p:nvPr/>
        </p:nvSpPr>
        <p:spPr>
          <a:xfrm>
            <a:off x="9621203" y="5707499"/>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2C2821"/>
                </a:solidFill>
                <a:latin typeface="Alice" pitchFamily="34" charset="0"/>
                <a:ea typeface="Alice" pitchFamily="34" charset="-122"/>
                <a:cs typeface="Alice" pitchFamily="34" charset="-120"/>
              </a:rPr>
              <a:t>Create Identity</a:t>
            </a:r>
            <a:endParaRPr lang="en-US" sz="1950" dirty="0"/>
          </a:p>
        </p:txBody>
      </p:sp>
      <p:sp>
        <p:nvSpPr>
          <p:cNvPr id="16" name="Text 13"/>
          <p:cNvSpPr/>
          <p:nvPr/>
        </p:nvSpPr>
        <p:spPr>
          <a:xfrm>
            <a:off x="9621203" y="6136719"/>
            <a:ext cx="4215289" cy="95261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Label your book collection "مكتبتنا الصغيرة" (Our Little Library) to establish ownership and pride.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969407"/>
            <a:ext cx="4961811" cy="620078"/>
          </a:xfrm>
          <a:prstGeom prst="rect">
            <a:avLst/>
          </a:prstGeom>
          <a:noFill/>
          <a:ln/>
        </p:spPr>
        <p:txBody>
          <a:bodyPr wrap="none" lIns="0" tIns="0" rIns="0" bIns="0" rtlCol="0" anchor="t"/>
          <a:lstStyle/>
          <a:p>
            <a:pPr algn="l" indent="0" marL="0">
              <a:lnSpc>
                <a:spcPts val="4850"/>
              </a:lnSpc>
              <a:buNone/>
            </a:pPr>
            <a:r>
              <a:rPr lang="en-US" sz="3900" dirty="0">
                <a:solidFill>
                  <a:srgbClr val="233E32"/>
                </a:solidFill>
                <a:latin typeface="Alice" pitchFamily="34" charset="0"/>
                <a:ea typeface="Alice" pitchFamily="34" charset="-122"/>
                <a:cs typeface="Alice" pitchFamily="34" charset="-120"/>
              </a:rPr>
              <a:t>Make It Personal</a:t>
            </a:r>
            <a:endParaRPr lang="en-US" sz="3900" dirty="0"/>
          </a:p>
        </p:txBody>
      </p:sp>
      <p:pic>
        <p:nvPicPr>
          <p:cNvPr id="3" name="Image 0" descr="preencoded.png">    </p:cNvPr>
          <p:cNvPicPr>
            <a:picLocks noChangeAspect="1"/>
          </p:cNvPicPr>
          <p:nvPr/>
        </p:nvPicPr>
        <p:blipFill>
          <a:blip r:embed="rId1"/>
          <a:stretch>
            <a:fillRect/>
          </a:stretch>
        </p:blipFill>
        <p:spPr>
          <a:xfrm>
            <a:off x="793790" y="2110383"/>
            <a:ext cx="4926568" cy="4926568"/>
          </a:xfrm>
          <a:prstGeom prst="rect">
            <a:avLst/>
          </a:prstGeom>
        </p:spPr>
      </p:pic>
      <p:sp>
        <p:nvSpPr>
          <p:cNvPr id="4" name="Text 1"/>
          <p:cNvSpPr/>
          <p:nvPr/>
        </p:nvSpPr>
        <p:spPr>
          <a:xfrm>
            <a:off x="6212086" y="2085499"/>
            <a:ext cx="4337209" cy="372070"/>
          </a:xfrm>
          <a:prstGeom prst="rect">
            <a:avLst/>
          </a:prstGeom>
          <a:noFill/>
          <a:ln/>
        </p:spPr>
        <p:txBody>
          <a:bodyPr wrap="none" lIns="0" tIns="0" rIns="0" bIns="0" rtlCol="0" anchor="t"/>
          <a:lstStyle/>
          <a:p>
            <a:pPr algn="l" indent="0" marL="0">
              <a:lnSpc>
                <a:spcPts val="2900"/>
              </a:lnSpc>
              <a:buNone/>
            </a:pPr>
            <a:r>
              <a:rPr lang="en-US" sz="2300" dirty="0">
                <a:solidFill>
                  <a:srgbClr val="233E32"/>
                </a:solidFill>
                <a:latin typeface="Alice" pitchFamily="34" charset="0"/>
                <a:ea typeface="Alice" pitchFamily="34" charset="-122"/>
                <a:cs typeface="Alice" pitchFamily="34" charset="-120"/>
              </a:rPr>
              <a:t>Connection Creates Engagement</a:t>
            </a:r>
            <a:endParaRPr lang="en-US" sz="2300" dirty="0"/>
          </a:p>
        </p:txBody>
      </p:sp>
      <p:sp>
        <p:nvSpPr>
          <p:cNvPr id="5" name="Text 2"/>
          <p:cNvSpPr/>
          <p:nvPr/>
        </p:nvSpPr>
        <p:spPr>
          <a:xfrm>
            <a:off x="6212086" y="2655927"/>
            <a:ext cx="7632025" cy="95261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Personalisation transforms a simple book collection into a treasured family resource. Seek out titles featuring your child's name, your city, or familiar cultural traditions.</a:t>
            </a:r>
            <a:endParaRPr lang="en-US" sz="1550" dirty="0"/>
          </a:p>
        </p:txBody>
      </p:sp>
      <p:sp>
        <p:nvSpPr>
          <p:cNvPr id="6" name="Text 3"/>
          <p:cNvSpPr/>
          <p:nvPr/>
        </p:nvSpPr>
        <p:spPr>
          <a:xfrm>
            <a:off x="6212086" y="3787140"/>
            <a:ext cx="7632025" cy="1270159"/>
          </a:xfrm>
          <a:prstGeom prst="rect">
            <a:avLst/>
          </a:prstGeom>
          <a:noFill/>
          <a:ln/>
        </p:spPr>
        <p:txBody>
          <a:bodyPr wrap="square" lIns="0" tIns="0" rIns="0" bIns="0" rtlCol="0" anchor="t"/>
          <a:lstStyle/>
          <a:p>
            <a:pPr algn="l" indent="0" marL="0">
              <a:lnSpc>
                <a:spcPts val="2500"/>
              </a:lnSpc>
              <a:buNone/>
            </a:pPr>
            <a:r>
              <a:rPr lang="en-US" sz="1550" dirty="0">
                <a:solidFill>
                  <a:srgbClr val="2C2821"/>
                </a:solidFill>
                <a:latin typeface="Lora" pitchFamily="34" charset="0"/>
                <a:ea typeface="Lora" pitchFamily="34" charset="-122"/>
                <a:cs typeface="Lora" pitchFamily="34" charset="-120"/>
              </a:rPr>
              <a:t>For families maintaining their Arabic heritage, these personal connections strengthen cultural pride. For families learning Arabic as a second language, personalised books create meaningful bridges into understanding local culture and traditions.</a:t>
            </a:r>
            <a:endParaRPr lang="en-US" sz="1550" dirty="0"/>
          </a:p>
        </p:txBody>
      </p:sp>
      <p:sp>
        <p:nvSpPr>
          <p:cNvPr id="7" name="Text 4"/>
          <p:cNvSpPr/>
          <p:nvPr/>
        </p:nvSpPr>
        <p:spPr>
          <a:xfrm>
            <a:off x="6212086" y="5235892"/>
            <a:ext cx="7632025"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2C2821"/>
                </a:solidFill>
                <a:latin typeface="Lora" pitchFamily="34" charset="0"/>
                <a:ea typeface="Lora" pitchFamily="34" charset="-122"/>
                <a:cs typeface="Lora" pitchFamily="34" charset="-120"/>
              </a:rPr>
              <a:t>Books featuring your child's name or interests</a:t>
            </a:r>
            <a:endParaRPr lang="en-US" sz="1550" dirty="0"/>
          </a:p>
        </p:txBody>
      </p:sp>
      <p:sp>
        <p:nvSpPr>
          <p:cNvPr id="8" name="Text 5"/>
          <p:cNvSpPr/>
          <p:nvPr/>
        </p:nvSpPr>
        <p:spPr>
          <a:xfrm>
            <a:off x="6212086" y="5622846"/>
            <a:ext cx="7632025"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2C2821"/>
                </a:solidFill>
                <a:latin typeface="Lora" pitchFamily="34" charset="0"/>
                <a:ea typeface="Lora" pitchFamily="34" charset="-122"/>
                <a:cs typeface="Lora" pitchFamily="34" charset="-120"/>
              </a:rPr>
              <a:t>Stories set in familiar locations</a:t>
            </a:r>
            <a:endParaRPr lang="en-US" sz="1550" dirty="0"/>
          </a:p>
        </p:txBody>
      </p:sp>
      <p:sp>
        <p:nvSpPr>
          <p:cNvPr id="9" name="Text 6"/>
          <p:cNvSpPr/>
          <p:nvPr/>
        </p:nvSpPr>
        <p:spPr>
          <a:xfrm>
            <a:off x="6212086" y="6009799"/>
            <a:ext cx="7632025" cy="317540"/>
          </a:xfrm>
          <a:prstGeom prst="rect">
            <a:avLst/>
          </a:prstGeom>
          <a:noFill/>
          <a:ln/>
        </p:spPr>
        <p:txBody>
          <a:bodyPr wrap="none" lIns="0" tIns="0" rIns="0" bIns="0" rtlCol="0" anchor="t"/>
          <a:lstStyle/>
          <a:p>
            <a:pPr algn="l" marL="342900" indent="-342900">
              <a:lnSpc>
                <a:spcPts val="2500"/>
              </a:lnSpc>
              <a:buSzPct val="100000"/>
              <a:buChar char="•"/>
            </a:pPr>
            <a:r>
              <a:rPr lang="en-US" sz="1550" dirty="0">
                <a:solidFill>
                  <a:srgbClr val="2C2821"/>
                </a:solidFill>
                <a:latin typeface="Lora" pitchFamily="34" charset="0"/>
                <a:ea typeface="Lora" pitchFamily="34" charset="-122"/>
                <a:cs typeface="Lora" pitchFamily="34" charset="-120"/>
              </a:rPr>
              <a:t>Tales celebrating your family's cultural background</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2025-09-15T17:20:16Z</dcterms:created>
  <dcterms:modified xsi:type="dcterms:W3CDTF">2025-09-15T17:20:16Z</dcterms:modified>
</cp:coreProperties>
</file>