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pline Sans"/>
      <p:regular r:id="rId17"/>
    </p:embeddedFont>
    <p:embeddedFont>
      <p:font typeface="Spline Sans"/>
      <p:regular r:id="rId18"/>
    </p:embeddedFont>
    <p:embeddedFont>
      <p:font typeface="Barlow"/>
      <p:regular r:id="rId19"/>
    </p:embeddedFont>
    <p:embeddedFont>
      <p:font typeface="Barlow"/>
      <p:regular r:id="rId20"/>
    </p:embeddedFont>
    <p:embeddedFont>
      <p:font typeface="Barlow"/>
      <p:regular r:id="rId21"/>
    </p:embeddedFont>
    <p:embeddedFont>
      <p:font typeface="Barlow"/>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81063" y="1974294"/>
            <a:ext cx="7381875" cy="1835944"/>
          </a:xfrm>
          <a:prstGeom prst="rect">
            <a:avLst/>
          </a:prstGeom>
          <a:noFill/>
          <a:ln/>
        </p:spPr>
        <p:txBody>
          <a:bodyPr wrap="square" lIns="0" tIns="0" rIns="0" bIns="0" rtlCol="0" anchor="t"/>
          <a:lstStyle/>
          <a:p>
            <a:pPr algn="l" indent="0" marL="0">
              <a:lnSpc>
                <a:spcPts val="4800"/>
              </a:lnSpc>
              <a:buNone/>
            </a:pPr>
            <a:r>
              <a:rPr lang="en-US" sz="3850" b="1" dirty="0">
                <a:solidFill>
                  <a:srgbClr val="F0FCFF"/>
                </a:solidFill>
                <a:latin typeface="Spline Sans Bold" pitchFamily="34" charset="0"/>
                <a:ea typeface="Spline Sans Bold" pitchFamily="34" charset="-122"/>
                <a:cs typeface="Spline Sans Bold" pitchFamily="34" charset="-120"/>
              </a:rPr>
              <a:t>From Screen to Page: Encouraging Kids to Read Arabic Beyond Devices</a:t>
            </a:r>
            <a:endParaRPr lang="en-US" sz="3850" dirty="0"/>
          </a:p>
        </p:txBody>
      </p:sp>
      <p:sp>
        <p:nvSpPr>
          <p:cNvPr id="4" name="Text 1"/>
          <p:cNvSpPr/>
          <p:nvPr/>
        </p:nvSpPr>
        <p:spPr>
          <a:xfrm>
            <a:off x="881063" y="4140637"/>
            <a:ext cx="7381875" cy="2114550"/>
          </a:xfrm>
          <a:prstGeom prst="rect">
            <a:avLst/>
          </a:prstGeom>
          <a:noFill/>
          <a:ln/>
        </p:spPr>
        <p:txBody>
          <a:bodyPr wrap="square" lIns="0" tIns="0" rIns="0" bIns="0" rtlCol="0" anchor="t"/>
          <a:lstStyle/>
          <a:p>
            <a:pPr algn="l" indent="0" marL="0">
              <a:lnSpc>
                <a:spcPts val="2750"/>
              </a:lnSpc>
              <a:buNone/>
            </a:pPr>
            <a:r>
              <a:rPr lang="en-US" sz="1700" dirty="0">
                <a:solidFill>
                  <a:srgbClr val="E0E4E6"/>
                </a:solidFill>
                <a:latin typeface="Barlow" pitchFamily="34" charset="0"/>
                <a:ea typeface="Barlow" pitchFamily="34" charset="-122"/>
                <a:cs typeface="Barlow" pitchFamily="34" charset="-120"/>
              </a:rPr>
              <a:t>In today's digital world, screens captivate our children's attention more than ever before. Yet Arabic reading requires the focused attention to letters, harakat, and script direction that digital devices simply cannot fully replicate. For Arabic-speaking families, there's a beautiful opportunity to bridge the gap between digital engagement and deep Arabic literacy, creating a love for reading that extends far beyond the screen.</a:t>
            </a:r>
            <a:endParaRPr lang="en-US" sz="1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81063" y="1439942"/>
            <a:ext cx="6785967" cy="611981"/>
          </a:xfrm>
          <a:prstGeom prst="rect">
            <a:avLst/>
          </a:prstGeom>
          <a:noFill/>
          <a:ln/>
        </p:spPr>
        <p:txBody>
          <a:bodyPr wrap="none" lIns="0" tIns="0" rIns="0" bIns="0" rtlCol="0" anchor="t"/>
          <a:lstStyle/>
          <a:p>
            <a:pPr algn="l" indent="0" marL="0">
              <a:lnSpc>
                <a:spcPts val="4800"/>
              </a:lnSpc>
              <a:buNone/>
            </a:pPr>
            <a:r>
              <a:rPr lang="en-US" sz="3850" b="1" dirty="0">
                <a:solidFill>
                  <a:srgbClr val="F0FCFF"/>
                </a:solidFill>
                <a:latin typeface="Spline Sans Bold" pitchFamily="34" charset="0"/>
                <a:ea typeface="Spline Sans Bold" pitchFamily="34" charset="-122"/>
                <a:cs typeface="Spline Sans Bold" pitchFamily="34" charset="-120"/>
              </a:rPr>
              <a:t>Your Beautiful Reading Future</a:t>
            </a:r>
            <a:endParaRPr lang="en-US" sz="3850" dirty="0"/>
          </a:p>
        </p:txBody>
      </p:sp>
      <p:sp>
        <p:nvSpPr>
          <p:cNvPr id="3" name="Text 1"/>
          <p:cNvSpPr/>
          <p:nvPr/>
        </p:nvSpPr>
        <p:spPr>
          <a:xfrm>
            <a:off x="1211461" y="2740223"/>
            <a:ext cx="12537877" cy="360045"/>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arlow" pitchFamily="34" charset="0"/>
                <a:ea typeface="Barlow" pitchFamily="34" charset="-122"/>
                <a:cs typeface="Barlow" pitchFamily="34" charset="-120"/>
              </a:rPr>
              <a:t>✨</a:t>
            </a:r>
            <a:pPr algn="l" indent="0" marL="0">
              <a:lnSpc>
                <a:spcPts val="2750"/>
              </a:lnSpc>
              <a:buNone/>
            </a:pPr>
            <a:r>
              <a:rPr lang="en-US" sz="1700" dirty="0">
                <a:solidFill>
                  <a:srgbClr val="E0E4E6"/>
                </a:solidFill>
                <a:latin typeface="Barlow" pitchFamily="34" charset="0"/>
                <a:ea typeface="Barlow" pitchFamily="34" charset="-122"/>
                <a:cs typeface="Barlow" pitchFamily="34" charset="-120"/>
              </a:rPr>
              <a:t> The goal isn't to eliminate screens but to weave Arabic print into daily life, making it as natural and rewarding as digital play.</a:t>
            </a:r>
            <a:endParaRPr lang="en-US" sz="1700" dirty="0"/>
          </a:p>
        </p:txBody>
      </p:sp>
      <p:sp>
        <p:nvSpPr>
          <p:cNvPr id="4" name="Shape 2"/>
          <p:cNvSpPr/>
          <p:nvPr/>
        </p:nvSpPr>
        <p:spPr>
          <a:xfrm>
            <a:off x="881063" y="2492454"/>
            <a:ext cx="30480" cy="855583"/>
          </a:xfrm>
          <a:prstGeom prst="rect">
            <a:avLst/>
          </a:prstGeom>
          <a:solidFill>
            <a:srgbClr val="16FFBB"/>
          </a:solidFill>
          <a:ln/>
        </p:spPr>
      </p:sp>
      <p:sp>
        <p:nvSpPr>
          <p:cNvPr id="5" name="Text 3"/>
          <p:cNvSpPr/>
          <p:nvPr/>
        </p:nvSpPr>
        <p:spPr>
          <a:xfrm>
            <a:off x="881063" y="3595807"/>
            <a:ext cx="12868275" cy="704850"/>
          </a:xfrm>
          <a:prstGeom prst="rect">
            <a:avLst/>
          </a:prstGeom>
          <a:noFill/>
          <a:ln/>
        </p:spPr>
        <p:txBody>
          <a:bodyPr wrap="square" lIns="0" tIns="0" rIns="0" bIns="0" rtlCol="0" anchor="t"/>
          <a:lstStyle/>
          <a:p>
            <a:pPr algn="l" indent="0" marL="0">
              <a:lnSpc>
                <a:spcPts val="2750"/>
              </a:lnSpc>
              <a:buNone/>
            </a:pPr>
            <a:r>
              <a:rPr lang="en-US" sz="1700" dirty="0">
                <a:solidFill>
                  <a:srgbClr val="E0E4E6"/>
                </a:solidFill>
                <a:latin typeface="Barlow" pitchFamily="34" charset="0"/>
                <a:ea typeface="Barlow" pitchFamily="34" charset="-122"/>
                <a:cs typeface="Barlow" pitchFamily="34" charset="-120"/>
              </a:rPr>
              <a:t>Remember that this journey is about creating lifelong readers, not perfect ones. Every page turned, every story shared, and every moment spent with Arabic books builds your child's connection to their heritage and develops crucial literacy skills.</a:t>
            </a:r>
            <a:endParaRPr lang="en-US" sz="1700" dirty="0"/>
          </a:p>
        </p:txBody>
      </p:sp>
      <p:sp>
        <p:nvSpPr>
          <p:cNvPr id="6" name="Text 4"/>
          <p:cNvSpPr/>
          <p:nvPr/>
        </p:nvSpPr>
        <p:spPr>
          <a:xfrm>
            <a:off x="881063" y="4548426"/>
            <a:ext cx="12868275" cy="704850"/>
          </a:xfrm>
          <a:prstGeom prst="rect">
            <a:avLst/>
          </a:prstGeom>
          <a:noFill/>
          <a:ln/>
        </p:spPr>
        <p:txBody>
          <a:bodyPr wrap="square" lIns="0" tIns="0" rIns="0" bIns="0" rtlCol="0" anchor="t"/>
          <a:lstStyle/>
          <a:p>
            <a:pPr algn="l" indent="0" marL="0">
              <a:lnSpc>
                <a:spcPts val="2750"/>
              </a:lnSpc>
              <a:buNone/>
            </a:pPr>
            <a:r>
              <a:rPr lang="en-US" sz="1700" dirty="0">
                <a:solidFill>
                  <a:srgbClr val="E0E4E6"/>
                </a:solidFill>
                <a:latin typeface="Barlow" pitchFamily="34" charset="0"/>
                <a:ea typeface="Barlow" pitchFamily="34" charset="-122"/>
                <a:cs typeface="Barlow" pitchFamily="34" charset="-120"/>
              </a:rPr>
              <a:t>Start where you are, use what you have, and do what you can. Your consistent, loving efforts will create readers who see Arabic not just as a language to learn, but as a treasure to explore throughout their lives.</a:t>
            </a:r>
            <a:endParaRPr lang="en-US" sz="1700" dirty="0"/>
          </a:p>
        </p:txBody>
      </p:sp>
      <p:sp>
        <p:nvSpPr>
          <p:cNvPr id="7" name="Shape 5"/>
          <p:cNvSpPr/>
          <p:nvPr/>
        </p:nvSpPr>
        <p:spPr>
          <a:xfrm>
            <a:off x="881063" y="5501045"/>
            <a:ext cx="12868275" cy="1288494"/>
          </a:xfrm>
          <a:prstGeom prst="roundRect">
            <a:avLst>
              <a:gd name="adj" fmla="val 25646"/>
            </a:avLst>
          </a:prstGeom>
          <a:solidFill>
            <a:srgbClr val="183A13"/>
          </a:solidFill>
          <a:ln/>
        </p:spPr>
      </p:sp>
      <p:pic>
        <p:nvPicPr>
          <p:cNvPr id="8" name="Image 0" descr="preencoded.png">    </p:cNvPr>
          <p:cNvPicPr>
            <a:picLocks noChangeAspect="1"/>
          </p:cNvPicPr>
          <p:nvPr/>
        </p:nvPicPr>
        <p:blipFill>
          <a:blip r:embed="rId1"/>
          <a:stretch>
            <a:fillRect/>
          </a:stretch>
        </p:blipFill>
        <p:spPr>
          <a:xfrm>
            <a:off x="1101328" y="5842635"/>
            <a:ext cx="275273" cy="220266"/>
          </a:xfrm>
          <a:prstGeom prst="rect">
            <a:avLst/>
          </a:prstGeom>
        </p:spPr>
      </p:pic>
      <p:sp>
        <p:nvSpPr>
          <p:cNvPr id="9" name="Text 6"/>
          <p:cNvSpPr/>
          <p:nvPr/>
        </p:nvSpPr>
        <p:spPr>
          <a:xfrm>
            <a:off x="1596866" y="5776317"/>
            <a:ext cx="11932206" cy="704850"/>
          </a:xfrm>
          <a:prstGeom prst="rect">
            <a:avLst/>
          </a:prstGeom>
          <a:noFill/>
          <a:ln/>
        </p:spPr>
        <p:txBody>
          <a:bodyPr wrap="square" lIns="0" tIns="0" rIns="0" bIns="0" rtlCol="0" anchor="t"/>
          <a:lstStyle/>
          <a:p>
            <a:pPr algn="l" indent="0" marL="0">
              <a:lnSpc>
                <a:spcPts val="2750"/>
              </a:lnSpc>
              <a:buNone/>
            </a:pPr>
            <a:r>
              <a:rPr lang="en-US" sz="1700" b="1" dirty="0">
                <a:solidFill>
                  <a:srgbClr val="FFFFFF"/>
                </a:solidFill>
                <a:latin typeface="Barlow" pitchFamily="34" charset="0"/>
                <a:ea typeface="Barlow" pitchFamily="34" charset="-122"/>
                <a:cs typeface="Barlow" pitchFamily="34" charset="-120"/>
              </a:rPr>
              <a:t>Take the first step today:</a:t>
            </a:r>
            <a:pPr algn="l" indent="0" marL="0">
              <a:lnSpc>
                <a:spcPts val="2750"/>
              </a:lnSpc>
              <a:buNone/>
            </a:pPr>
            <a:r>
              <a:rPr lang="en-US" sz="1700" dirty="0">
                <a:solidFill>
                  <a:srgbClr val="FFFFFF"/>
                </a:solidFill>
                <a:latin typeface="Barlow" pitchFamily="34" charset="0"/>
                <a:ea typeface="Barlow" pitchFamily="34" charset="-122"/>
                <a:cs typeface="Barlow" pitchFamily="34" charset="-120"/>
              </a:rPr>
              <a:t> Choose one Arabic book to read together this evening. Let this be the beginning of your family's beautiful reading adventure.</a:t>
            </a: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81063" y="983456"/>
            <a:ext cx="8694658" cy="611981"/>
          </a:xfrm>
          <a:prstGeom prst="rect">
            <a:avLst/>
          </a:prstGeom>
          <a:noFill/>
          <a:ln/>
        </p:spPr>
        <p:txBody>
          <a:bodyPr wrap="none" lIns="0" tIns="0" rIns="0" bIns="0" rtlCol="0" anchor="t"/>
          <a:lstStyle/>
          <a:p>
            <a:pPr algn="l" indent="0" marL="0">
              <a:lnSpc>
                <a:spcPts val="4800"/>
              </a:lnSpc>
              <a:buNone/>
            </a:pPr>
            <a:r>
              <a:rPr lang="en-US" sz="3850" b="1" dirty="0">
                <a:solidFill>
                  <a:srgbClr val="F0FCFF"/>
                </a:solidFill>
                <a:latin typeface="Spline Sans Bold" pitchFamily="34" charset="0"/>
                <a:ea typeface="Spline Sans Bold" pitchFamily="34" charset="-122"/>
                <a:cs typeface="Spline Sans Bold" pitchFamily="34" charset="-120"/>
              </a:rPr>
              <a:t>Understanding the Challenge We Face</a:t>
            </a:r>
            <a:endParaRPr lang="en-US" sz="3850" dirty="0"/>
          </a:p>
        </p:txBody>
      </p:sp>
      <p:sp>
        <p:nvSpPr>
          <p:cNvPr id="3" name="Text 1"/>
          <p:cNvSpPr/>
          <p:nvPr/>
        </p:nvSpPr>
        <p:spPr>
          <a:xfrm>
            <a:off x="881063" y="2124075"/>
            <a:ext cx="7505938" cy="1762125"/>
          </a:xfrm>
          <a:prstGeom prst="rect">
            <a:avLst/>
          </a:prstGeom>
          <a:noFill/>
          <a:ln/>
        </p:spPr>
        <p:txBody>
          <a:bodyPr wrap="square" lIns="0" tIns="0" rIns="0" bIns="0" rtlCol="0" anchor="t"/>
          <a:lstStyle/>
          <a:p>
            <a:pPr algn="l" indent="0" marL="0">
              <a:lnSpc>
                <a:spcPts val="2750"/>
              </a:lnSpc>
              <a:buNone/>
            </a:pPr>
            <a:r>
              <a:rPr lang="en-US" sz="1700" dirty="0">
                <a:solidFill>
                  <a:srgbClr val="E0E4E6"/>
                </a:solidFill>
                <a:latin typeface="Barlow" pitchFamily="34" charset="0"/>
                <a:ea typeface="Barlow" pitchFamily="34" charset="-122"/>
                <a:cs typeface="Barlow" pitchFamily="34" charset="-120"/>
              </a:rPr>
              <a:t>Many Arabic families find themselves navigating two distinct paths. Arabic A families—where Arabic is the primary home language—risk seeing their children's spoken fluency never develop into strong reading skills. Meanwhile, Arabic B families may watch their children view Arabic purely as a school subject, disconnected from their everyday lives.</a:t>
            </a:r>
            <a:endParaRPr lang="en-US" sz="1700" dirty="0"/>
          </a:p>
        </p:txBody>
      </p:sp>
      <p:sp>
        <p:nvSpPr>
          <p:cNvPr id="4" name="Text 2"/>
          <p:cNvSpPr/>
          <p:nvPr/>
        </p:nvSpPr>
        <p:spPr>
          <a:xfrm>
            <a:off x="881063" y="4084439"/>
            <a:ext cx="7505938" cy="1409700"/>
          </a:xfrm>
          <a:prstGeom prst="rect">
            <a:avLst/>
          </a:prstGeom>
          <a:noFill/>
          <a:ln/>
        </p:spPr>
        <p:txBody>
          <a:bodyPr wrap="square" lIns="0" tIns="0" rIns="0" bIns="0" rtlCol="0" anchor="t"/>
          <a:lstStyle/>
          <a:p>
            <a:pPr algn="l" indent="0" marL="0">
              <a:lnSpc>
                <a:spcPts val="2750"/>
              </a:lnSpc>
              <a:buNone/>
            </a:pPr>
            <a:r>
              <a:rPr lang="en-US" sz="1700" dirty="0">
                <a:solidFill>
                  <a:srgbClr val="E0E4E6"/>
                </a:solidFill>
                <a:latin typeface="Barlow" pitchFamily="34" charset="0"/>
                <a:ea typeface="Barlow" pitchFamily="34" charset="-122"/>
                <a:cs typeface="Barlow" pitchFamily="34" charset="-120"/>
              </a:rPr>
              <a:t>The solution isn't to abandon technology entirely, but rather to thoughtfully integrate print reading into our children's digital world. By creating gentle transitions from screen to page, we can help our children discover the unique joy and depth that comes from holding an Arabic book in their hands.</a:t>
            </a:r>
            <a:endParaRPr lang="en-US" sz="1700" dirty="0"/>
          </a:p>
        </p:txBody>
      </p:sp>
      <p:pic>
        <p:nvPicPr>
          <p:cNvPr id="5" name="Image 0" descr="preencoded.png">    </p:cNvPr>
          <p:cNvPicPr>
            <a:picLocks noChangeAspect="1"/>
          </p:cNvPicPr>
          <p:nvPr/>
        </p:nvPicPr>
        <p:blipFill>
          <a:blip r:embed="rId1"/>
          <a:stretch>
            <a:fillRect/>
          </a:stretch>
        </p:blipFill>
        <p:spPr>
          <a:xfrm>
            <a:off x="8932069" y="2173605"/>
            <a:ext cx="4824770" cy="482477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753678"/>
          </a:xfrm>
          <a:prstGeom prst="rect">
            <a:avLst/>
          </a:prstGeom>
        </p:spPr>
      </p:pic>
      <p:sp>
        <p:nvSpPr>
          <p:cNvPr id="3" name="Text 0"/>
          <p:cNvSpPr/>
          <p:nvPr/>
        </p:nvSpPr>
        <p:spPr>
          <a:xfrm>
            <a:off x="881063" y="3500914"/>
            <a:ext cx="8824436" cy="611981"/>
          </a:xfrm>
          <a:prstGeom prst="rect">
            <a:avLst/>
          </a:prstGeom>
          <a:noFill/>
          <a:ln/>
        </p:spPr>
        <p:txBody>
          <a:bodyPr wrap="none" lIns="0" tIns="0" rIns="0" bIns="0" rtlCol="0" anchor="t"/>
          <a:lstStyle/>
          <a:p>
            <a:pPr algn="l" indent="0" marL="0">
              <a:lnSpc>
                <a:spcPts val="4800"/>
              </a:lnSpc>
              <a:buNone/>
            </a:pPr>
            <a:r>
              <a:rPr lang="en-US" sz="3850" b="1" dirty="0">
                <a:solidFill>
                  <a:srgbClr val="F0FCFF"/>
                </a:solidFill>
                <a:latin typeface="Spline Sans Bold" pitchFamily="34" charset="0"/>
                <a:ea typeface="Spline Sans Bold" pitchFamily="34" charset="-122"/>
                <a:cs typeface="Spline Sans Bold" pitchFamily="34" charset="-120"/>
              </a:rPr>
              <a:t>Strategy One: Balance Digital and Print</a:t>
            </a:r>
            <a:endParaRPr lang="en-US" sz="3850" dirty="0"/>
          </a:p>
        </p:txBody>
      </p:sp>
      <p:sp>
        <p:nvSpPr>
          <p:cNvPr id="4" name="Shape 1"/>
          <p:cNvSpPr/>
          <p:nvPr/>
        </p:nvSpPr>
        <p:spPr>
          <a:xfrm>
            <a:off x="881063" y="4443293"/>
            <a:ext cx="4142542" cy="3038951"/>
          </a:xfrm>
          <a:prstGeom prst="roundRect">
            <a:avLst>
              <a:gd name="adj" fmla="val 10874"/>
            </a:avLst>
          </a:prstGeom>
          <a:solidFill>
            <a:srgbClr val="0A081B"/>
          </a:solidFill>
          <a:ln w="22860">
            <a:solidFill>
              <a:srgbClr val="16FFBB"/>
            </a:solidFill>
            <a:prstDash val="solid"/>
          </a:ln>
        </p:spPr>
      </p:sp>
      <p:sp>
        <p:nvSpPr>
          <p:cNvPr id="5" name="Text 2"/>
          <p:cNvSpPr/>
          <p:nvPr/>
        </p:nvSpPr>
        <p:spPr>
          <a:xfrm>
            <a:off x="1124188" y="4686419"/>
            <a:ext cx="2447687" cy="305991"/>
          </a:xfrm>
          <a:prstGeom prst="rect">
            <a:avLst/>
          </a:prstGeom>
          <a:noFill/>
          <a:ln/>
        </p:spPr>
        <p:txBody>
          <a:bodyPr wrap="none" lIns="0" tIns="0" rIns="0" bIns="0" rtlCol="0" anchor="t"/>
          <a:lstStyle/>
          <a:p>
            <a:pPr algn="l" indent="0" marL="0">
              <a:lnSpc>
                <a:spcPts val="2400"/>
              </a:lnSpc>
              <a:buNone/>
            </a:pPr>
            <a:r>
              <a:rPr lang="en-US" sz="1900" b="1" dirty="0">
                <a:solidFill>
                  <a:srgbClr val="E0E4E6"/>
                </a:solidFill>
                <a:latin typeface="Spline Sans Bold" pitchFamily="34" charset="0"/>
                <a:ea typeface="Spline Sans Bold" pitchFamily="34" charset="-122"/>
                <a:cs typeface="Spline Sans Bold" pitchFamily="34" charset="-120"/>
              </a:rPr>
              <a:t>Start Digital</a:t>
            </a:r>
            <a:endParaRPr lang="en-US" sz="1900" dirty="0"/>
          </a:p>
        </p:txBody>
      </p:sp>
      <p:sp>
        <p:nvSpPr>
          <p:cNvPr id="6" name="Text 3"/>
          <p:cNvSpPr/>
          <p:nvPr/>
        </p:nvSpPr>
        <p:spPr>
          <a:xfrm>
            <a:off x="1124188" y="5124569"/>
            <a:ext cx="3656290" cy="2114550"/>
          </a:xfrm>
          <a:prstGeom prst="rect">
            <a:avLst/>
          </a:prstGeom>
          <a:noFill/>
          <a:ln/>
        </p:spPr>
        <p:txBody>
          <a:bodyPr wrap="square" lIns="0" tIns="0" rIns="0" bIns="0" rtlCol="0" anchor="t"/>
          <a:lstStyle/>
          <a:p>
            <a:pPr algn="l" indent="0" marL="0">
              <a:lnSpc>
                <a:spcPts val="2750"/>
              </a:lnSpc>
              <a:buNone/>
            </a:pPr>
            <a:r>
              <a:rPr lang="en-US" sz="1700" dirty="0">
                <a:solidFill>
                  <a:srgbClr val="E0E4E6"/>
                </a:solidFill>
                <a:latin typeface="Barlow" pitchFamily="34" charset="0"/>
                <a:ea typeface="Barlow" pitchFamily="34" charset="-122"/>
                <a:cs typeface="Barlow" pitchFamily="34" charset="-120"/>
              </a:rPr>
              <a:t>Arabic e-books and reading apps offer wonderful interactive features that can spark your child's initial interest. The animations, sound effects, and engaging visuals create excitement around Arabic stories.</a:t>
            </a:r>
            <a:endParaRPr lang="en-US" sz="1700" dirty="0"/>
          </a:p>
        </p:txBody>
      </p:sp>
      <p:sp>
        <p:nvSpPr>
          <p:cNvPr id="7" name="Shape 4"/>
          <p:cNvSpPr/>
          <p:nvPr/>
        </p:nvSpPr>
        <p:spPr>
          <a:xfrm>
            <a:off x="5243870" y="4443293"/>
            <a:ext cx="4142542" cy="3038951"/>
          </a:xfrm>
          <a:prstGeom prst="roundRect">
            <a:avLst>
              <a:gd name="adj" fmla="val 10874"/>
            </a:avLst>
          </a:prstGeom>
          <a:solidFill>
            <a:srgbClr val="0A081B"/>
          </a:solidFill>
          <a:ln w="22860">
            <a:solidFill>
              <a:srgbClr val="29DDDA"/>
            </a:solidFill>
            <a:prstDash val="solid"/>
          </a:ln>
        </p:spPr>
      </p:sp>
      <p:sp>
        <p:nvSpPr>
          <p:cNvPr id="8" name="Text 5"/>
          <p:cNvSpPr/>
          <p:nvPr/>
        </p:nvSpPr>
        <p:spPr>
          <a:xfrm>
            <a:off x="5486995" y="4686419"/>
            <a:ext cx="2447687" cy="305991"/>
          </a:xfrm>
          <a:prstGeom prst="rect">
            <a:avLst/>
          </a:prstGeom>
          <a:noFill/>
          <a:ln/>
        </p:spPr>
        <p:txBody>
          <a:bodyPr wrap="none" lIns="0" tIns="0" rIns="0" bIns="0" rtlCol="0" anchor="t"/>
          <a:lstStyle/>
          <a:p>
            <a:pPr algn="l" indent="0" marL="0">
              <a:lnSpc>
                <a:spcPts val="2400"/>
              </a:lnSpc>
              <a:buNone/>
            </a:pPr>
            <a:r>
              <a:rPr lang="en-US" sz="1900" b="1" dirty="0">
                <a:solidFill>
                  <a:srgbClr val="E0E4E6"/>
                </a:solidFill>
                <a:latin typeface="Spline Sans Bold" pitchFamily="34" charset="0"/>
                <a:ea typeface="Spline Sans Bold" pitchFamily="34" charset="-122"/>
                <a:cs typeface="Spline Sans Bold" pitchFamily="34" charset="-120"/>
              </a:rPr>
              <a:t>Transition to Print</a:t>
            </a:r>
            <a:endParaRPr lang="en-US" sz="1900" dirty="0"/>
          </a:p>
        </p:txBody>
      </p:sp>
      <p:sp>
        <p:nvSpPr>
          <p:cNvPr id="9" name="Text 6"/>
          <p:cNvSpPr/>
          <p:nvPr/>
        </p:nvSpPr>
        <p:spPr>
          <a:xfrm>
            <a:off x="5486995" y="5124569"/>
            <a:ext cx="3656290" cy="2114550"/>
          </a:xfrm>
          <a:prstGeom prst="rect">
            <a:avLst/>
          </a:prstGeom>
          <a:noFill/>
          <a:ln/>
        </p:spPr>
        <p:txBody>
          <a:bodyPr wrap="square" lIns="0" tIns="0" rIns="0" bIns="0" rtlCol="0" anchor="t"/>
          <a:lstStyle/>
          <a:p>
            <a:pPr algn="l" indent="0" marL="0">
              <a:lnSpc>
                <a:spcPts val="2750"/>
              </a:lnSpc>
              <a:buNone/>
            </a:pPr>
            <a:r>
              <a:rPr lang="en-US" sz="1700" dirty="0">
                <a:solidFill>
                  <a:srgbClr val="E0E4E6"/>
                </a:solidFill>
                <a:latin typeface="Barlow" pitchFamily="34" charset="0"/>
                <a:ea typeface="Barlow" pitchFamily="34" charset="-122"/>
                <a:cs typeface="Barlow" pitchFamily="34" charset="-120"/>
              </a:rPr>
              <a:t>Once your child enjoys a story digitally, purchase or borrow the physical version. Reading the same beloved story in print reinforces letter recognition and proper script direction.</a:t>
            </a:r>
            <a:endParaRPr lang="en-US" sz="1700" dirty="0"/>
          </a:p>
        </p:txBody>
      </p:sp>
      <p:sp>
        <p:nvSpPr>
          <p:cNvPr id="10" name="Shape 7"/>
          <p:cNvSpPr/>
          <p:nvPr/>
        </p:nvSpPr>
        <p:spPr>
          <a:xfrm>
            <a:off x="9606677" y="4443293"/>
            <a:ext cx="4142542" cy="3038951"/>
          </a:xfrm>
          <a:prstGeom prst="roundRect">
            <a:avLst>
              <a:gd name="adj" fmla="val 10874"/>
            </a:avLst>
          </a:prstGeom>
          <a:solidFill>
            <a:srgbClr val="0A081B"/>
          </a:solidFill>
          <a:ln w="22860">
            <a:solidFill>
              <a:srgbClr val="37A7E7"/>
            </a:solidFill>
            <a:prstDash val="solid"/>
          </a:ln>
        </p:spPr>
      </p:sp>
      <p:sp>
        <p:nvSpPr>
          <p:cNvPr id="11" name="Text 8"/>
          <p:cNvSpPr/>
          <p:nvPr/>
        </p:nvSpPr>
        <p:spPr>
          <a:xfrm>
            <a:off x="9849803" y="4686419"/>
            <a:ext cx="2447687" cy="305991"/>
          </a:xfrm>
          <a:prstGeom prst="rect">
            <a:avLst/>
          </a:prstGeom>
          <a:noFill/>
          <a:ln/>
        </p:spPr>
        <p:txBody>
          <a:bodyPr wrap="none" lIns="0" tIns="0" rIns="0" bIns="0" rtlCol="0" anchor="t"/>
          <a:lstStyle/>
          <a:p>
            <a:pPr algn="l" indent="0" marL="0">
              <a:lnSpc>
                <a:spcPts val="2400"/>
              </a:lnSpc>
              <a:buNone/>
            </a:pPr>
            <a:r>
              <a:rPr lang="en-US" sz="1900" b="1" dirty="0">
                <a:solidFill>
                  <a:srgbClr val="E0E4E6"/>
                </a:solidFill>
                <a:latin typeface="Spline Sans Bold" pitchFamily="34" charset="0"/>
                <a:ea typeface="Spline Sans Bold" pitchFamily="34" charset="-122"/>
                <a:cs typeface="Spline Sans Bold" pitchFamily="34" charset="-120"/>
              </a:rPr>
              <a:t>Create Connection</a:t>
            </a:r>
            <a:endParaRPr lang="en-US" sz="1900" dirty="0"/>
          </a:p>
        </p:txBody>
      </p:sp>
      <p:sp>
        <p:nvSpPr>
          <p:cNvPr id="12" name="Text 9"/>
          <p:cNvSpPr/>
          <p:nvPr/>
        </p:nvSpPr>
        <p:spPr>
          <a:xfrm>
            <a:off x="9849803" y="5124569"/>
            <a:ext cx="3656290" cy="1762125"/>
          </a:xfrm>
          <a:prstGeom prst="rect">
            <a:avLst/>
          </a:prstGeom>
          <a:noFill/>
          <a:ln/>
        </p:spPr>
        <p:txBody>
          <a:bodyPr wrap="square" lIns="0" tIns="0" rIns="0" bIns="0" rtlCol="0" anchor="t"/>
          <a:lstStyle/>
          <a:p>
            <a:pPr algn="l" indent="0" marL="0">
              <a:lnSpc>
                <a:spcPts val="2750"/>
              </a:lnSpc>
              <a:buNone/>
            </a:pPr>
            <a:r>
              <a:rPr lang="en-US" sz="1700" dirty="0">
                <a:solidFill>
                  <a:srgbClr val="E0E4E6"/>
                </a:solidFill>
                <a:latin typeface="Barlow" pitchFamily="34" charset="0"/>
                <a:ea typeface="Barlow" pitchFamily="34" charset="-122"/>
                <a:cs typeface="Barlow" pitchFamily="34" charset="-120"/>
              </a:rPr>
              <a:t>The physical book grounds digital fun in lasting literacy. Children begin to see the connection between their screen experience and the beautiful Arabic script on paper.</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81063" y="983456"/>
            <a:ext cx="12310110" cy="611981"/>
          </a:xfrm>
          <a:prstGeom prst="rect">
            <a:avLst/>
          </a:prstGeom>
          <a:noFill/>
          <a:ln/>
        </p:spPr>
        <p:txBody>
          <a:bodyPr wrap="none" lIns="0" tIns="0" rIns="0" bIns="0" rtlCol="0" anchor="t"/>
          <a:lstStyle/>
          <a:p>
            <a:pPr algn="l" indent="0" marL="0">
              <a:lnSpc>
                <a:spcPts val="4800"/>
              </a:lnSpc>
              <a:buNone/>
            </a:pPr>
            <a:r>
              <a:rPr lang="en-US" sz="3850" b="1" dirty="0">
                <a:solidFill>
                  <a:srgbClr val="F0FCFF"/>
                </a:solidFill>
                <a:latin typeface="Spline Sans Bold" pitchFamily="34" charset="0"/>
                <a:ea typeface="Spline Sans Bold" pitchFamily="34" charset="-122"/>
                <a:cs typeface="Spline Sans Bold" pitchFamily="34" charset="-120"/>
              </a:rPr>
              <a:t>Strategy Two: Screens as Rewards, Not Replacements</a:t>
            </a:r>
            <a:endParaRPr lang="en-US" sz="3850" dirty="0"/>
          </a:p>
        </p:txBody>
      </p:sp>
      <p:pic>
        <p:nvPicPr>
          <p:cNvPr id="3" name="Image 0" descr="preencoded.png">    </p:cNvPr>
          <p:cNvPicPr>
            <a:picLocks noChangeAspect="1"/>
          </p:cNvPicPr>
          <p:nvPr/>
        </p:nvPicPr>
        <p:blipFill>
          <a:blip r:embed="rId1"/>
          <a:stretch>
            <a:fillRect/>
          </a:stretch>
        </p:blipFill>
        <p:spPr>
          <a:xfrm>
            <a:off x="881063" y="2173605"/>
            <a:ext cx="4824770" cy="4824770"/>
          </a:xfrm>
          <a:prstGeom prst="rect">
            <a:avLst/>
          </a:prstGeom>
        </p:spPr>
      </p:pic>
      <p:sp>
        <p:nvSpPr>
          <p:cNvPr id="4" name="Text 1"/>
          <p:cNvSpPr/>
          <p:nvPr/>
        </p:nvSpPr>
        <p:spPr>
          <a:xfrm>
            <a:off x="6250900" y="2146102"/>
            <a:ext cx="2611636" cy="305991"/>
          </a:xfrm>
          <a:prstGeom prst="rect">
            <a:avLst/>
          </a:prstGeom>
          <a:noFill/>
          <a:ln/>
        </p:spPr>
        <p:txBody>
          <a:bodyPr wrap="none" lIns="0" tIns="0" rIns="0" bIns="0" rtlCol="0" anchor="t"/>
          <a:lstStyle/>
          <a:p>
            <a:pPr algn="l" indent="0" marL="0">
              <a:lnSpc>
                <a:spcPts val="2400"/>
              </a:lnSpc>
              <a:buNone/>
            </a:pPr>
            <a:r>
              <a:rPr lang="en-US" sz="1900" b="1" dirty="0">
                <a:solidFill>
                  <a:srgbClr val="F0FCFF"/>
                </a:solidFill>
                <a:latin typeface="Spline Sans Bold" pitchFamily="34" charset="0"/>
                <a:ea typeface="Spline Sans Bold" pitchFamily="34" charset="-122"/>
                <a:cs typeface="Spline Sans Bold" pitchFamily="34" charset="-120"/>
              </a:rPr>
              <a:t>Build Positive Routines</a:t>
            </a:r>
            <a:endParaRPr lang="en-US" sz="1900" dirty="0"/>
          </a:p>
        </p:txBody>
      </p:sp>
      <p:sp>
        <p:nvSpPr>
          <p:cNvPr id="5" name="Text 2"/>
          <p:cNvSpPr/>
          <p:nvPr/>
        </p:nvSpPr>
        <p:spPr>
          <a:xfrm>
            <a:off x="6250900" y="2672358"/>
            <a:ext cx="7505938" cy="1057275"/>
          </a:xfrm>
          <a:prstGeom prst="rect">
            <a:avLst/>
          </a:prstGeom>
          <a:noFill/>
          <a:ln/>
        </p:spPr>
        <p:txBody>
          <a:bodyPr wrap="square" lIns="0" tIns="0" rIns="0" bIns="0" rtlCol="0" anchor="t"/>
          <a:lstStyle/>
          <a:p>
            <a:pPr algn="l" indent="0" marL="0">
              <a:lnSpc>
                <a:spcPts val="2750"/>
              </a:lnSpc>
              <a:buNone/>
            </a:pPr>
            <a:r>
              <a:rPr lang="en-US" sz="1700" dirty="0">
                <a:solidFill>
                  <a:srgbClr val="E0E4E6"/>
                </a:solidFill>
                <a:latin typeface="Barlow" pitchFamily="34" charset="0"/>
                <a:ea typeface="Barlow" pitchFamily="34" charset="-122"/>
                <a:cs typeface="Barlow" pitchFamily="34" charset="-120"/>
              </a:rPr>
              <a:t>Rather than viewing screens as the enemy, incorporate them into a healthy reading routine. Try establishing a simple rule: "First we read one Arabic story together, then you can enjoy your favourite game or video."</a:t>
            </a:r>
            <a:endParaRPr lang="en-US" sz="1700" dirty="0"/>
          </a:p>
        </p:txBody>
      </p:sp>
      <p:sp>
        <p:nvSpPr>
          <p:cNvPr id="6" name="Text 3"/>
          <p:cNvSpPr/>
          <p:nvPr/>
        </p:nvSpPr>
        <p:spPr>
          <a:xfrm>
            <a:off x="6250900" y="3927872"/>
            <a:ext cx="7505938" cy="1762125"/>
          </a:xfrm>
          <a:prstGeom prst="rect">
            <a:avLst/>
          </a:prstGeom>
          <a:noFill/>
          <a:ln/>
        </p:spPr>
        <p:txBody>
          <a:bodyPr wrap="square" lIns="0" tIns="0" rIns="0" bIns="0" rtlCol="0" anchor="t"/>
          <a:lstStyle/>
          <a:p>
            <a:pPr algn="l" indent="0" marL="0">
              <a:lnSpc>
                <a:spcPts val="2750"/>
              </a:lnSpc>
              <a:buNone/>
            </a:pPr>
            <a:r>
              <a:rPr lang="en-US" sz="1700" dirty="0">
                <a:solidFill>
                  <a:srgbClr val="E0E4E6"/>
                </a:solidFill>
                <a:latin typeface="Barlow" pitchFamily="34" charset="0"/>
                <a:ea typeface="Barlow" pitchFamily="34" charset="-122"/>
                <a:cs typeface="Barlow" pitchFamily="34" charset="-120"/>
              </a:rPr>
              <a:t>This approach transforms reading from a chore into a gateway to digital fun. Children begin to associate Arabic reading with positive experiences, and it becomes a natural part of their daily rhythm. The key is consistency—when this routine becomes habit, children stop seeing it as a restriction and start seeing it as simply "what we do."</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597348"/>
          </a:xfrm>
          <a:prstGeom prst="rect">
            <a:avLst/>
          </a:prstGeom>
        </p:spPr>
      </p:pic>
      <p:sp>
        <p:nvSpPr>
          <p:cNvPr id="3" name="Text 0"/>
          <p:cNvSpPr/>
          <p:nvPr/>
        </p:nvSpPr>
        <p:spPr>
          <a:xfrm>
            <a:off x="831056" y="3168729"/>
            <a:ext cx="10606445" cy="577096"/>
          </a:xfrm>
          <a:prstGeom prst="rect">
            <a:avLst/>
          </a:prstGeom>
          <a:noFill/>
          <a:ln/>
        </p:spPr>
        <p:txBody>
          <a:bodyPr wrap="none" lIns="0" tIns="0" rIns="0" bIns="0" rtlCol="0" anchor="t"/>
          <a:lstStyle/>
          <a:p>
            <a:pPr algn="l" indent="0" marL="0">
              <a:lnSpc>
                <a:spcPts val="4500"/>
              </a:lnSpc>
              <a:buNone/>
            </a:pPr>
            <a:r>
              <a:rPr lang="en-US" sz="3600" b="1" dirty="0">
                <a:solidFill>
                  <a:srgbClr val="F0FCFF"/>
                </a:solidFill>
                <a:latin typeface="Spline Sans Bold" pitchFamily="34" charset="0"/>
                <a:ea typeface="Spline Sans Bold" pitchFamily="34" charset="-122"/>
                <a:cs typeface="Spline Sans Bold" pitchFamily="34" charset="-120"/>
              </a:rPr>
              <a:t>Strategy Three: Choose Visually Appealing Books</a:t>
            </a:r>
            <a:endParaRPr lang="en-US" sz="3600" dirty="0"/>
          </a:p>
        </p:txBody>
      </p:sp>
      <p:sp>
        <p:nvSpPr>
          <p:cNvPr id="4" name="Text 1"/>
          <p:cNvSpPr/>
          <p:nvPr/>
        </p:nvSpPr>
        <p:spPr>
          <a:xfrm>
            <a:off x="831056" y="4057412"/>
            <a:ext cx="12968288" cy="664845"/>
          </a:xfrm>
          <a:prstGeom prst="rect">
            <a:avLst/>
          </a:prstGeom>
          <a:noFill/>
          <a:ln/>
        </p:spPr>
        <p:txBody>
          <a:bodyPr wrap="square" lIns="0" tIns="0" rIns="0" bIns="0" rtlCol="0" anchor="t"/>
          <a:lstStyle/>
          <a:p>
            <a:pPr algn="l" indent="0" marL="0">
              <a:lnSpc>
                <a:spcPts val="2600"/>
              </a:lnSpc>
              <a:buNone/>
            </a:pPr>
            <a:r>
              <a:rPr lang="en-US" sz="1600" dirty="0">
                <a:solidFill>
                  <a:srgbClr val="E0E4E6"/>
                </a:solidFill>
                <a:latin typeface="Barlow" pitchFamily="34" charset="0"/>
                <a:ea typeface="Barlow" pitchFamily="34" charset="-122"/>
                <a:cs typeface="Barlow" pitchFamily="34" charset="-120"/>
              </a:rPr>
              <a:t>Today's Arabic publishers are creating absolutely stunning picture books that can genuinely compete with digital content. These aren't the simple books of previous generations—they're works of art that capture children's imagination.</a:t>
            </a:r>
            <a:endParaRPr lang="en-US" sz="1600" dirty="0"/>
          </a:p>
        </p:txBody>
      </p:sp>
      <p:pic>
        <p:nvPicPr>
          <p:cNvPr id="5" name="Image 1" descr="preencoded.png">    </p:cNvPr>
          <p:cNvPicPr>
            <a:picLocks noChangeAspect="1"/>
          </p:cNvPicPr>
          <p:nvPr/>
        </p:nvPicPr>
        <p:blipFill>
          <a:blip r:embed="rId2"/>
          <a:stretch>
            <a:fillRect/>
          </a:stretch>
        </p:blipFill>
        <p:spPr>
          <a:xfrm>
            <a:off x="831056" y="4955977"/>
            <a:ext cx="623292" cy="623292"/>
          </a:xfrm>
          <a:prstGeom prst="rect">
            <a:avLst/>
          </a:prstGeom>
        </p:spPr>
      </p:pic>
      <p:sp>
        <p:nvSpPr>
          <p:cNvPr id="6" name="Text 2"/>
          <p:cNvSpPr/>
          <p:nvPr/>
        </p:nvSpPr>
        <p:spPr>
          <a:xfrm>
            <a:off x="1714024" y="5127308"/>
            <a:ext cx="3266599" cy="332423"/>
          </a:xfrm>
          <a:prstGeom prst="rect">
            <a:avLst/>
          </a:prstGeom>
          <a:noFill/>
          <a:ln/>
        </p:spPr>
        <p:txBody>
          <a:bodyPr wrap="none" lIns="0" tIns="0" rIns="0" bIns="0" rtlCol="0" anchor="t"/>
          <a:lstStyle/>
          <a:p>
            <a:pPr algn="l" indent="0" marL="0">
              <a:lnSpc>
                <a:spcPts val="2600"/>
              </a:lnSpc>
              <a:buNone/>
            </a:pPr>
            <a:r>
              <a:rPr lang="en-US" sz="1600" dirty="0">
                <a:solidFill>
                  <a:srgbClr val="E0E4E6"/>
                </a:solidFill>
                <a:latin typeface="Barlow" pitchFamily="34" charset="0"/>
                <a:ea typeface="Barlow" pitchFamily="34" charset="-122"/>
                <a:cs typeface="Barlow" pitchFamily="34" charset="-120"/>
              </a:rPr>
              <a:t>&gt;</a:t>
            </a:r>
            <a:endParaRPr lang="en-US" sz="1600" dirty="0"/>
          </a:p>
        </p:txBody>
      </p:sp>
      <p:sp>
        <p:nvSpPr>
          <p:cNvPr id="7" name="Text 3"/>
          <p:cNvSpPr/>
          <p:nvPr/>
        </p:nvSpPr>
        <p:spPr>
          <a:xfrm>
            <a:off x="1714024" y="5584388"/>
            <a:ext cx="2308741" cy="288488"/>
          </a:xfrm>
          <a:prstGeom prst="rect">
            <a:avLst/>
          </a:prstGeom>
          <a:noFill/>
          <a:ln/>
        </p:spPr>
        <p:txBody>
          <a:bodyPr wrap="none" lIns="0" tIns="0" rIns="0" bIns="0" rtlCol="0" anchor="t"/>
          <a:lstStyle/>
          <a:p>
            <a:pPr algn="l" indent="0" marL="0">
              <a:lnSpc>
                <a:spcPts val="2250"/>
              </a:lnSpc>
              <a:buNone/>
            </a:pPr>
            <a:r>
              <a:rPr lang="en-US" sz="1800" b="1" dirty="0">
                <a:solidFill>
                  <a:srgbClr val="E0E4E6"/>
                </a:solidFill>
                <a:latin typeface="Spline Sans Bold" pitchFamily="34" charset="0"/>
                <a:ea typeface="Spline Sans Bold" pitchFamily="34" charset="-122"/>
                <a:cs typeface="Spline Sans Bold" pitchFamily="34" charset="-120"/>
              </a:rPr>
              <a:t>Bold Colours</a:t>
            </a:r>
            <a:endParaRPr lang="en-US" sz="1800" dirty="0"/>
          </a:p>
        </p:txBody>
      </p:sp>
      <p:sp>
        <p:nvSpPr>
          <p:cNvPr id="8" name="Text 4"/>
          <p:cNvSpPr/>
          <p:nvPr/>
        </p:nvSpPr>
        <p:spPr>
          <a:xfrm>
            <a:off x="1714024" y="5997535"/>
            <a:ext cx="3266599" cy="1662113"/>
          </a:xfrm>
          <a:prstGeom prst="rect">
            <a:avLst/>
          </a:prstGeom>
          <a:noFill/>
          <a:ln/>
        </p:spPr>
        <p:txBody>
          <a:bodyPr wrap="square" lIns="0" tIns="0" rIns="0" bIns="0" rtlCol="0" anchor="t"/>
          <a:lstStyle/>
          <a:p>
            <a:pPr algn="l" indent="0" marL="0">
              <a:lnSpc>
                <a:spcPts val="2600"/>
              </a:lnSpc>
              <a:buNone/>
            </a:pPr>
            <a:r>
              <a:rPr lang="en-US" sz="1600" dirty="0">
                <a:solidFill>
                  <a:srgbClr val="E0E4E6"/>
                </a:solidFill>
                <a:latin typeface="Barlow" pitchFamily="34" charset="0"/>
                <a:ea typeface="Barlow" pitchFamily="34" charset="-122"/>
                <a:cs typeface="Barlow" pitchFamily="34" charset="-120"/>
              </a:rPr>
              <a:t>Look for books with vibrant, eye-catching illustrations that draw children in from across the room. Bright colours create immediate visual appeal.</a:t>
            </a:r>
            <a:endParaRPr lang="en-US" sz="1600" dirty="0"/>
          </a:p>
        </p:txBody>
      </p:sp>
      <p:pic>
        <p:nvPicPr>
          <p:cNvPr id="9" name="Image 2" descr="preencoded.png">    </p:cNvPr>
          <p:cNvPicPr>
            <a:picLocks noChangeAspect="1"/>
          </p:cNvPicPr>
          <p:nvPr/>
        </p:nvPicPr>
        <p:blipFill>
          <a:blip r:embed="rId3"/>
          <a:stretch>
            <a:fillRect/>
          </a:stretch>
        </p:blipFill>
        <p:spPr>
          <a:xfrm>
            <a:off x="5240298" y="4955977"/>
            <a:ext cx="623292" cy="623292"/>
          </a:xfrm>
          <a:prstGeom prst="rect">
            <a:avLst/>
          </a:prstGeom>
        </p:spPr>
      </p:pic>
      <p:sp>
        <p:nvSpPr>
          <p:cNvPr id="10" name="Text 5"/>
          <p:cNvSpPr/>
          <p:nvPr/>
        </p:nvSpPr>
        <p:spPr>
          <a:xfrm>
            <a:off x="6123265" y="5131237"/>
            <a:ext cx="2308741" cy="288488"/>
          </a:xfrm>
          <a:prstGeom prst="rect">
            <a:avLst/>
          </a:prstGeom>
          <a:noFill/>
          <a:ln/>
        </p:spPr>
        <p:txBody>
          <a:bodyPr wrap="none" lIns="0" tIns="0" rIns="0" bIns="0" rtlCol="0" anchor="t"/>
          <a:lstStyle/>
          <a:p>
            <a:pPr algn="l" indent="0" marL="0">
              <a:lnSpc>
                <a:spcPts val="2250"/>
              </a:lnSpc>
              <a:buNone/>
            </a:pPr>
            <a:r>
              <a:rPr lang="en-US" sz="1800" b="1" dirty="0">
                <a:solidFill>
                  <a:srgbClr val="E0E4E6"/>
                </a:solidFill>
                <a:latin typeface="Spline Sans Bold" pitchFamily="34" charset="0"/>
                <a:ea typeface="Spline Sans Bold" pitchFamily="34" charset="-122"/>
                <a:cs typeface="Spline Sans Bold" pitchFamily="34" charset="-120"/>
              </a:rPr>
              <a:t>Interactive Textures</a:t>
            </a:r>
            <a:endParaRPr lang="en-US" sz="1800" dirty="0"/>
          </a:p>
        </p:txBody>
      </p:sp>
      <p:sp>
        <p:nvSpPr>
          <p:cNvPr id="11" name="Text 6"/>
          <p:cNvSpPr/>
          <p:nvPr/>
        </p:nvSpPr>
        <p:spPr>
          <a:xfrm>
            <a:off x="6123265" y="5544383"/>
            <a:ext cx="3266718" cy="1329690"/>
          </a:xfrm>
          <a:prstGeom prst="rect">
            <a:avLst/>
          </a:prstGeom>
          <a:noFill/>
          <a:ln/>
        </p:spPr>
        <p:txBody>
          <a:bodyPr wrap="square" lIns="0" tIns="0" rIns="0" bIns="0" rtlCol="0" anchor="t"/>
          <a:lstStyle/>
          <a:p>
            <a:pPr algn="l" indent="0" marL="0">
              <a:lnSpc>
                <a:spcPts val="2600"/>
              </a:lnSpc>
              <a:buNone/>
            </a:pPr>
            <a:r>
              <a:rPr lang="en-US" sz="1600" dirty="0">
                <a:solidFill>
                  <a:srgbClr val="E0E4E6"/>
                </a:solidFill>
                <a:latin typeface="Barlow" pitchFamily="34" charset="0"/>
                <a:ea typeface="Barlow" pitchFamily="34" charset="-122"/>
                <a:cs typeface="Barlow" pitchFamily="34" charset="-120"/>
              </a:rPr>
              <a:t>Books with different textures, raised surfaces, or fabric elements provide sensory experiences that screens cannot match.</a:t>
            </a:r>
            <a:endParaRPr lang="en-US" sz="1600" dirty="0"/>
          </a:p>
        </p:txBody>
      </p:sp>
      <p:pic>
        <p:nvPicPr>
          <p:cNvPr id="12" name="Image 3" descr="preencoded.png">    </p:cNvPr>
          <p:cNvPicPr>
            <a:picLocks noChangeAspect="1"/>
          </p:cNvPicPr>
          <p:nvPr/>
        </p:nvPicPr>
        <p:blipFill>
          <a:blip r:embed="rId4"/>
          <a:stretch>
            <a:fillRect/>
          </a:stretch>
        </p:blipFill>
        <p:spPr>
          <a:xfrm>
            <a:off x="9649658" y="4955977"/>
            <a:ext cx="623292" cy="623292"/>
          </a:xfrm>
          <a:prstGeom prst="rect">
            <a:avLst/>
          </a:prstGeom>
        </p:spPr>
      </p:pic>
      <p:sp>
        <p:nvSpPr>
          <p:cNvPr id="13" name="Text 7"/>
          <p:cNvSpPr/>
          <p:nvPr/>
        </p:nvSpPr>
        <p:spPr>
          <a:xfrm>
            <a:off x="10532626" y="5131237"/>
            <a:ext cx="2308741" cy="288488"/>
          </a:xfrm>
          <a:prstGeom prst="rect">
            <a:avLst/>
          </a:prstGeom>
          <a:noFill/>
          <a:ln/>
        </p:spPr>
        <p:txBody>
          <a:bodyPr wrap="none" lIns="0" tIns="0" rIns="0" bIns="0" rtlCol="0" anchor="t"/>
          <a:lstStyle/>
          <a:p>
            <a:pPr algn="l" indent="0" marL="0">
              <a:lnSpc>
                <a:spcPts val="2250"/>
              </a:lnSpc>
              <a:buNone/>
            </a:pPr>
            <a:r>
              <a:rPr lang="en-US" sz="1800" b="1" dirty="0">
                <a:solidFill>
                  <a:srgbClr val="E0E4E6"/>
                </a:solidFill>
                <a:latin typeface="Spline Sans Bold" pitchFamily="34" charset="0"/>
                <a:ea typeface="Spline Sans Bold" pitchFamily="34" charset="-122"/>
                <a:cs typeface="Spline Sans Bold" pitchFamily="34" charset="-120"/>
              </a:rPr>
              <a:t>Lift-the-Flap Fun</a:t>
            </a:r>
            <a:endParaRPr lang="en-US" sz="1800" dirty="0"/>
          </a:p>
        </p:txBody>
      </p:sp>
      <p:sp>
        <p:nvSpPr>
          <p:cNvPr id="14" name="Text 8"/>
          <p:cNvSpPr/>
          <p:nvPr/>
        </p:nvSpPr>
        <p:spPr>
          <a:xfrm>
            <a:off x="10532626" y="5544383"/>
            <a:ext cx="3266718" cy="1329690"/>
          </a:xfrm>
          <a:prstGeom prst="rect">
            <a:avLst/>
          </a:prstGeom>
          <a:noFill/>
          <a:ln/>
        </p:spPr>
        <p:txBody>
          <a:bodyPr wrap="square" lIns="0" tIns="0" rIns="0" bIns="0" rtlCol="0" anchor="t"/>
          <a:lstStyle/>
          <a:p>
            <a:pPr algn="l" indent="0" marL="0">
              <a:lnSpc>
                <a:spcPts val="2600"/>
              </a:lnSpc>
              <a:buNone/>
            </a:pPr>
            <a:r>
              <a:rPr lang="en-US" sz="1600" dirty="0">
                <a:solidFill>
                  <a:srgbClr val="E0E4E6"/>
                </a:solidFill>
                <a:latin typeface="Barlow" pitchFamily="34" charset="0"/>
                <a:ea typeface="Barlow" pitchFamily="34" charset="-122"/>
                <a:cs typeface="Barlow" pitchFamily="34" charset="-120"/>
              </a:rPr>
              <a:t>Interactive elements like flaps, pop-ups, and moveable parts make reading an active, engaging experience that children remember.</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84503" y="539353"/>
            <a:ext cx="7574994" cy="1089660"/>
          </a:xfrm>
          <a:prstGeom prst="rect">
            <a:avLst/>
          </a:prstGeom>
          <a:noFill/>
          <a:ln/>
        </p:spPr>
        <p:txBody>
          <a:bodyPr wrap="square" lIns="0" tIns="0" rIns="0" bIns="0" rtlCol="0" anchor="t"/>
          <a:lstStyle/>
          <a:p>
            <a:pPr algn="l" indent="0" marL="0">
              <a:lnSpc>
                <a:spcPts val="4250"/>
              </a:lnSpc>
              <a:buNone/>
            </a:pPr>
            <a:r>
              <a:rPr lang="en-US" sz="3400" b="1" dirty="0">
                <a:solidFill>
                  <a:srgbClr val="F0FCFF"/>
                </a:solidFill>
                <a:latin typeface="Spline Sans Bold" pitchFamily="34" charset="0"/>
                <a:ea typeface="Spline Sans Bold" pitchFamily="34" charset="-122"/>
                <a:cs typeface="Spline Sans Bold" pitchFamily="34" charset="-120"/>
              </a:rPr>
              <a:t>Strategy Four: Make Reading a Family Activity</a:t>
            </a:r>
            <a:endParaRPr lang="en-US" sz="3400" dirty="0"/>
          </a:p>
        </p:txBody>
      </p:sp>
      <p:sp>
        <p:nvSpPr>
          <p:cNvPr id="4" name="Text 1"/>
          <p:cNvSpPr/>
          <p:nvPr/>
        </p:nvSpPr>
        <p:spPr>
          <a:xfrm>
            <a:off x="784503" y="1923217"/>
            <a:ext cx="2391251" cy="272296"/>
          </a:xfrm>
          <a:prstGeom prst="rect">
            <a:avLst/>
          </a:prstGeom>
          <a:noFill/>
          <a:ln/>
        </p:spPr>
        <p:txBody>
          <a:bodyPr wrap="none" lIns="0" tIns="0" rIns="0" bIns="0" rtlCol="0" anchor="t"/>
          <a:lstStyle/>
          <a:p>
            <a:pPr algn="l" indent="0" marL="0">
              <a:lnSpc>
                <a:spcPts val="2100"/>
              </a:lnSpc>
              <a:buNone/>
            </a:pPr>
            <a:r>
              <a:rPr lang="en-US" sz="1700" b="1" dirty="0">
                <a:solidFill>
                  <a:srgbClr val="F0FCFF"/>
                </a:solidFill>
                <a:latin typeface="Spline Sans Bold" pitchFamily="34" charset="0"/>
                <a:ea typeface="Spline Sans Bold" pitchFamily="34" charset="-122"/>
                <a:cs typeface="Spline Sans Bold" pitchFamily="34" charset="-120"/>
              </a:rPr>
              <a:t>The Power of Modelling</a:t>
            </a:r>
            <a:endParaRPr lang="en-US" sz="1700" dirty="0"/>
          </a:p>
        </p:txBody>
      </p:sp>
      <p:sp>
        <p:nvSpPr>
          <p:cNvPr id="5" name="Text 2"/>
          <p:cNvSpPr/>
          <p:nvPr/>
        </p:nvSpPr>
        <p:spPr>
          <a:xfrm>
            <a:off x="784503" y="2489716"/>
            <a:ext cx="7574994" cy="941189"/>
          </a:xfrm>
          <a:prstGeom prst="rect">
            <a:avLst/>
          </a:prstGeom>
          <a:noFill/>
          <a:ln/>
        </p:spPr>
        <p:txBody>
          <a:bodyPr wrap="square" lIns="0" tIns="0" rIns="0" bIns="0" rtlCol="0" anchor="t"/>
          <a:lstStyle/>
          <a:p>
            <a:pPr algn="l" indent="0" marL="0">
              <a:lnSpc>
                <a:spcPts val="2450"/>
              </a:lnSpc>
              <a:buNone/>
            </a:pPr>
            <a:r>
              <a:rPr lang="en-US" sz="1500" dirty="0">
                <a:solidFill>
                  <a:srgbClr val="E0E4E6"/>
                </a:solidFill>
                <a:latin typeface="Barlow" pitchFamily="34" charset="0"/>
                <a:ea typeface="Barlow" pitchFamily="34" charset="-122"/>
                <a:cs typeface="Barlow" pitchFamily="34" charset="-120"/>
              </a:rPr>
              <a:t>Children learn more from what they observe than what they're told. When they see their parents genuinely enjoying Arabic books, reading transforms from a childhood requirement to a lifelong pleasure that adults value.</a:t>
            </a:r>
            <a:endParaRPr lang="en-US" sz="1500" dirty="0"/>
          </a:p>
        </p:txBody>
      </p:sp>
      <p:sp>
        <p:nvSpPr>
          <p:cNvPr id="6" name="Shape 3"/>
          <p:cNvSpPr/>
          <p:nvPr/>
        </p:nvSpPr>
        <p:spPr>
          <a:xfrm>
            <a:off x="1005126" y="3651528"/>
            <a:ext cx="22860" cy="4038719"/>
          </a:xfrm>
          <a:prstGeom prst="roundRect">
            <a:avLst>
              <a:gd name="adj" fmla="val 1287044"/>
            </a:avLst>
          </a:prstGeom>
          <a:solidFill>
            <a:srgbClr val="FFFFFF">
              <a:alpha val="24000"/>
            </a:srgbClr>
          </a:solidFill>
          <a:ln/>
        </p:spPr>
      </p:sp>
      <p:sp>
        <p:nvSpPr>
          <p:cNvPr id="7" name="Shape 4"/>
          <p:cNvSpPr/>
          <p:nvPr/>
        </p:nvSpPr>
        <p:spPr>
          <a:xfrm>
            <a:off x="1202888" y="3860721"/>
            <a:ext cx="588407" cy="22860"/>
          </a:xfrm>
          <a:prstGeom prst="roundRect">
            <a:avLst>
              <a:gd name="adj" fmla="val 1287044"/>
            </a:avLst>
          </a:prstGeom>
          <a:solidFill>
            <a:srgbClr val="16FFBB"/>
          </a:solidFill>
          <a:ln/>
        </p:spPr>
      </p:sp>
      <p:sp>
        <p:nvSpPr>
          <p:cNvPr id="8" name="Shape 5"/>
          <p:cNvSpPr/>
          <p:nvPr/>
        </p:nvSpPr>
        <p:spPr>
          <a:xfrm>
            <a:off x="784503" y="3651528"/>
            <a:ext cx="441246" cy="441246"/>
          </a:xfrm>
          <a:prstGeom prst="roundRect">
            <a:avLst>
              <a:gd name="adj" fmla="val 66679"/>
            </a:avLst>
          </a:prstGeom>
          <a:solidFill>
            <a:srgbClr val="0A081B"/>
          </a:solidFill>
          <a:ln w="22860">
            <a:solidFill>
              <a:srgbClr val="16FFBB"/>
            </a:solidFill>
            <a:prstDash val="solid"/>
          </a:ln>
        </p:spPr>
      </p:sp>
      <p:sp>
        <p:nvSpPr>
          <p:cNvPr id="9" name="Text 6"/>
          <p:cNvSpPr/>
          <p:nvPr/>
        </p:nvSpPr>
        <p:spPr>
          <a:xfrm>
            <a:off x="874395" y="3708737"/>
            <a:ext cx="261461" cy="326827"/>
          </a:xfrm>
          <a:prstGeom prst="rect">
            <a:avLst/>
          </a:prstGeom>
          <a:noFill/>
          <a:ln/>
        </p:spPr>
        <p:txBody>
          <a:bodyPr wrap="none" lIns="0" tIns="0" rIns="0" bIns="0" rtlCol="0" anchor="t"/>
          <a:lstStyle/>
          <a:p>
            <a:pPr algn="ctr" indent="0" marL="0">
              <a:lnSpc>
                <a:spcPts val="2050"/>
              </a:lnSpc>
              <a:buNone/>
            </a:pPr>
            <a:r>
              <a:rPr lang="en-US" sz="2050" b="1" dirty="0">
                <a:solidFill>
                  <a:srgbClr val="E0E4E6"/>
                </a:solidFill>
                <a:latin typeface="Spline Sans Bold" pitchFamily="34" charset="0"/>
                <a:ea typeface="Spline Sans Bold" pitchFamily="34" charset="-122"/>
                <a:cs typeface="Spline Sans Bold" pitchFamily="34" charset="-120"/>
              </a:rPr>
              <a:t>1</a:t>
            </a:r>
            <a:endParaRPr lang="en-US" sz="2050" dirty="0"/>
          </a:p>
        </p:txBody>
      </p:sp>
      <p:sp>
        <p:nvSpPr>
          <p:cNvPr id="10" name="Text 7"/>
          <p:cNvSpPr/>
          <p:nvPr/>
        </p:nvSpPr>
        <p:spPr>
          <a:xfrm>
            <a:off x="1985843" y="3718917"/>
            <a:ext cx="2179320" cy="272296"/>
          </a:xfrm>
          <a:prstGeom prst="rect">
            <a:avLst/>
          </a:prstGeom>
          <a:noFill/>
          <a:ln/>
        </p:spPr>
        <p:txBody>
          <a:bodyPr wrap="none" lIns="0" tIns="0" rIns="0" bIns="0" rtlCol="0" anchor="t"/>
          <a:lstStyle/>
          <a:p>
            <a:pPr algn="l" indent="0" marL="0">
              <a:lnSpc>
                <a:spcPts val="2100"/>
              </a:lnSpc>
              <a:buNone/>
            </a:pPr>
            <a:r>
              <a:rPr lang="en-US" sz="1700" b="1" dirty="0">
                <a:solidFill>
                  <a:srgbClr val="E0E4E6"/>
                </a:solidFill>
                <a:latin typeface="Spline Sans Bold" pitchFamily="34" charset="0"/>
                <a:ea typeface="Spline Sans Bold" pitchFamily="34" charset="-122"/>
                <a:cs typeface="Spline Sans Bold" pitchFamily="34" charset="-120"/>
              </a:rPr>
              <a:t>Set the Time</a:t>
            </a:r>
            <a:endParaRPr lang="en-US" sz="1700" dirty="0"/>
          </a:p>
        </p:txBody>
      </p:sp>
      <p:sp>
        <p:nvSpPr>
          <p:cNvPr id="11" name="Text 8"/>
          <p:cNvSpPr/>
          <p:nvPr/>
        </p:nvSpPr>
        <p:spPr>
          <a:xfrm>
            <a:off x="1985843" y="4108847"/>
            <a:ext cx="6373654" cy="627459"/>
          </a:xfrm>
          <a:prstGeom prst="rect">
            <a:avLst/>
          </a:prstGeom>
          <a:noFill/>
          <a:ln/>
        </p:spPr>
        <p:txBody>
          <a:bodyPr wrap="square" lIns="0" tIns="0" rIns="0" bIns="0" rtlCol="0" anchor="t"/>
          <a:lstStyle/>
          <a:p>
            <a:pPr algn="l" indent="0" marL="0">
              <a:lnSpc>
                <a:spcPts val="2450"/>
              </a:lnSpc>
              <a:buNone/>
            </a:pPr>
            <a:r>
              <a:rPr lang="en-US" sz="1500" dirty="0">
                <a:solidFill>
                  <a:srgbClr val="E0E4E6"/>
                </a:solidFill>
                <a:latin typeface="Barlow" pitchFamily="34" charset="0"/>
                <a:ea typeface="Barlow" pitchFamily="34" charset="-122"/>
                <a:cs typeface="Barlow" pitchFamily="34" charset="-120"/>
              </a:rPr>
              <a:t>Establish a daily 15-minute family reading window. Choose a time when everyone can participate without rushing.</a:t>
            </a:r>
            <a:endParaRPr lang="en-US" sz="1500" dirty="0"/>
          </a:p>
        </p:txBody>
      </p:sp>
      <p:sp>
        <p:nvSpPr>
          <p:cNvPr id="12" name="Shape 9"/>
          <p:cNvSpPr/>
          <p:nvPr/>
        </p:nvSpPr>
        <p:spPr>
          <a:xfrm>
            <a:off x="1202888" y="5337691"/>
            <a:ext cx="588407" cy="22860"/>
          </a:xfrm>
          <a:prstGeom prst="roundRect">
            <a:avLst>
              <a:gd name="adj" fmla="val 1287044"/>
            </a:avLst>
          </a:prstGeom>
          <a:solidFill>
            <a:srgbClr val="29DDDA"/>
          </a:solidFill>
          <a:ln/>
        </p:spPr>
      </p:sp>
      <p:sp>
        <p:nvSpPr>
          <p:cNvPr id="13" name="Shape 10"/>
          <p:cNvSpPr/>
          <p:nvPr/>
        </p:nvSpPr>
        <p:spPr>
          <a:xfrm>
            <a:off x="784503" y="5128498"/>
            <a:ext cx="441246" cy="441246"/>
          </a:xfrm>
          <a:prstGeom prst="roundRect">
            <a:avLst>
              <a:gd name="adj" fmla="val 66679"/>
            </a:avLst>
          </a:prstGeom>
          <a:solidFill>
            <a:srgbClr val="0A081B"/>
          </a:solidFill>
          <a:ln w="22860">
            <a:solidFill>
              <a:srgbClr val="29DDDA"/>
            </a:solidFill>
            <a:prstDash val="solid"/>
          </a:ln>
        </p:spPr>
      </p:sp>
      <p:sp>
        <p:nvSpPr>
          <p:cNvPr id="14" name="Text 11"/>
          <p:cNvSpPr/>
          <p:nvPr/>
        </p:nvSpPr>
        <p:spPr>
          <a:xfrm>
            <a:off x="874395" y="5185708"/>
            <a:ext cx="261461" cy="326827"/>
          </a:xfrm>
          <a:prstGeom prst="rect">
            <a:avLst/>
          </a:prstGeom>
          <a:noFill/>
          <a:ln/>
        </p:spPr>
        <p:txBody>
          <a:bodyPr wrap="none" lIns="0" tIns="0" rIns="0" bIns="0" rtlCol="0" anchor="t"/>
          <a:lstStyle/>
          <a:p>
            <a:pPr algn="ctr" indent="0" marL="0">
              <a:lnSpc>
                <a:spcPts val="2050"/>
              </a:lnSpc>
              <a:buNone/>
            </a:pPr>
            <a:r>
              <a:rPr lang="en-US" sz="2050" b="1" dirty="0">
                <a:solidFill>
                  <a:srgbClr val="E0E4E6"/>
                </a:solidFill>
                <a:latin typeface="Spline Sans Bold" pitchFamily="34" charset="0"/>
                <a:ea typeface="Spline Sans Bold" pitchFamily="34" charset="-122"/>
                <a:cs typeface="Spline Sans Bold" pitchFamily="34" charset="-120"/>
              </a:rPr>
              <a:t>2</a:t>
            </a:r>
            <a:endParaRPr lang="en-US" sz="2050" dirty="0"/>
          </a:p>
        </p:txBody>
      </p:sp>
      <p:sp>
        <p:nvSpPr>
          <p:cNvPr id="15" name="Text 12"/>
          <p:cNvSpPr/>
          <p:nvPr/>
        </p:nvSpPr>
        <p:spPr>
          <a:xfrm>
            <a:off x="1985843" y="5195888"/>
            <a:ext cx="2179320" cy="272296"/>
          </a:xfrm>
          <a:prstGeom prst="rect">
            <a:avLst/>
          </a:prstGeom>
          <a:noFill/>
          <a:ln/>
        </p:spPr>
        <p:txBody>
          <a:bodyPr wrap="none" lIns="0" tIns="0" rIns="0" bIns="0" rtlCol="0" anchor="t"/>
          <a:lstStyle/>
          <a:p>
            <a:pPr algn="l" indent="0" marL="0">
              <a:lnSpc>
                <a:spcPts val="2100"/>
              </a:lnSpc>
              <a:buNone/>
            </a:pPr>
            <a:r>
              <a:rPr lang="en-US" sz="1700" b="1" dirty="0">
                <a:solidFill>
                  <a:srgbClr val="E0E4E6"/>
                </a:solidFill>
                <a:latin typeface="Spline Sans Bold" pitchFamily="34" charset="0"/>
                <a:ea typeface="Spline Sans Bold" pitchFamily="34" charset="-122"/>
                <a:cs typeface="Spline Sans Bold" pitchFamily="34" charset="-120"/>
              </a:rPr>
              <a:t>Everyone Reads</a:t>
            </a:r>
            <a:endParaRPr lang="en-US" sz="1700" dirty="0"/>
          </a:p>
        </p:txBody>
      </p:sp>
      <p:sp>
        <p:nvSpPr>
          <p:cNvPr id="16" name="Text 13"/>
          <p:cNvSpPr/>
          <p:nvPr/>
        </p:nvSpPr>
        <p:spPr>
          <a:xfrm>
            <a:off x="1985843" y="5585817"/>
            <a:ext cx="6373654" cy="627459"/>
          </a:xfrm>
          <a:prstGeom prst="rect">
            <a:avLst/>
          </a:prstGeom>
          <a:noFill/>
          <a:ln/>
        </p:spPr>
        <p:txBody>
          <a:bodyPr wrap="square" lIns="0" tIns="0" rIns="0" bIns="0" rtlCol="0" anchor="t"/>
          <a:lstStyle/>
          <a:p>
            <a:pPr algn="l" indent="0" marL="0">
              <a:lnSpc>
                <a:spcPts val="2450"/>
              </a:lnSpc>
              <a:buNone/>
            </a:pPr>
            <a:r>
              <a:rPr lang="en-US" sz="1500" dirty="0">
                <a:solidFill>
                  <a:srgbClr val="E0E4E6"/>
                </a:solidFill>
                <a:latin typeface="Barlow" pitchFamily="34" charset="0"/>
                <a:ea typeface="Barlow" pitchFamily="34" charset="-122"/>
                <a:cs typeface="Barlow" pitchFamily="34" charset="-120"/>
              </a:rPr>
              <a:t>Parents read their own Arabic books or newspapers while children read theirs. This shows that reading is valuable for all ages.</a:t>
            </a:r>
            <a:endParaRPr lang="en-US" sz="1500" dirty="0"/>
          </a:p>
        </p:txBody>
      </p:sp>
      <p:sp>
        <p:nvSpPr>
          <p:cNvPr id="17" name="Shape 14"/>
          <p:cNvSpPr/>
          <p:nvPr/>
        </p:nvSpPr>
        <p:spPr>
          <a:xfrm>
            <a:off x="1202888" y="6814661"/>
            <a:ext cx="588407" cy="22860"/>
          </a:xfrm>
          <a:prstGeom prst="roundRect">
            <a:avLst>
              <a:gd name="adj" fmla="val 1287044"/>
            </a:avLst>
          </a:prstGeom>
          <a:solidFill>
            <a:srgbClr val="37A7E7"/>
          </a:solidFill>
          <a:ln/>
        </p:spPr>
      </p:sp>
      <p:sp>
        <p:nvSpPr>
          <p:cNvPr id="18" name="Shape 15"/>
          <p:cNvSpPr/>
          <p:nvPr/>
        </p:nvSpPr>
        <p:spPr>
          <a:xfrm>
            <a:off x="784503" y="6605468"/>
            <a:ext cx="441246" cy="441246"/>
          </a:xfrm>
          <a:prstGeom prst="roundRect">
            <a:avLst>
              <a:gd name="adj" fmla="val 66679"/>
            </a:avLst>
          </a:prstGeom>
          <a:solidFill>
            <a:srgbClr val="0A081B"/>
          </a:solidFill>
          <a:ln w="22860">
            <a:solidFill>
              <a:srgbClr val="37A7E7"/>
            </a:solidFill>
            <a:prstDash val="solid"/>
          </a:ln>
        </p:spPr>
      </p:sp>
      <p:sp>
        <p:nvSpPr>
          <p:cNvPr id="19" name="Text 16"/>
          <p:cNvSpPr/>
          <p:nvPr/>
        </p:nvSpPr>
        <p:spPr>
          <a:xfrm>
            <a:off x="874395" y="6662678"/>
            <a:ext cx="261461" cy="326827"/>
          </a:xfrm>
          <a:prstGeom prst="rect">
            <a:avLst/>
          </a:prstGeom>
          <a:noFill/>
          <a:ln/>
        </p:spPr>
        <p:txBody>
          <a:bodyPr wrap="none" lIns="0" tIns="0" rIns="0" bIns="0" rtlCol="0" anchor="t"/>
          <a:lstStyle/>
          <a:p>
            <a:pPr algn="ctr" indent="0" marL="0">
              <a:lnSpc>
                <a:spcPts val="2050"/>
              </a:lnSpc>
              <a:buNone/>
            </a:pPr>
            <a:r>
              <a:rPr lang="en-US" sz="2050" b="1" dirty="0">
                <a:solidFill>
                  <a:srgbClr val="E0E4E6"/>
                </a:solidFill>
                <a:latin typeface="Spline Sans Bold" pitchFamily="34" charset="0"/>
                <a:ea typeface="Spline Sans Bold" pitchFamily="34" charset="-122"/>
                <a:cs typeface="Spline Sans Bold" pitchFamily="34" charset="-120"/>
              </a:rPr>
              <a:t>3</a:t>
            </a:r>
            <a:endParaRPr lang="en-US" sz="2050" dirty="0"/>
          </a:p>
        </p:txBody>
      </p:sp>
      <p:sp>
        <p:nvSpPr>
          <p:cNvPr id="20" name="Text 17"/>
          <p:cNvSpPr/>
          <p:nvPr/>
        </p:nvSpPr>
        <p:spPr>
          <a:xfrm>
            <a:off x="1985843" y="6672858"/>
            <a:ext cx="2179320" cy="272296"/>
          </a:xfrm>
          <a:prstGeom prst="rect">
            <a:avLst/>
          </a:prstGeom>
          <a:noFill/>
          <a:ln/>
        </p:spPr>
        <p:txBody>
          <a:bodyPr wrap="none" lIns="0" tIns="0" rIns="0" bIns="0" rtlCol="0" anchor="t"/>
          <a:lstStyle/>
          <a:p>
            <a:pPr algn="l" indent="0" marL="0">
              <a:lnSpc>
                <a:spcPts val="2100"/>
              </a:lnSpc>
              <a:buNone/>
            </a:pPr>
            <a:r>
              <a:rPr lang="en-US" sz="1700" b="1" dirty="0">
                <a:solidFill>
                  <a:srgbClr val="E0E4E6"/>
                </a:solidFill>
                <a:latin typeface="Spline Sans Bold" pitchFamily="34" charset="0"/>
                <a:ea typeface="Spline Sans Bold" pitchFamily="34" charset="-122"/>
                <a:cs typeface="Spline Sans Bold" pitchFamily="34" charset="-120"/>
              </a:rPr>
              <a:t>Share Stories</a:t>
            </a:r>
            <a:endParaRPr lang="en-US" sz="1700" dirty="0"/>
          </a:p>
        </p:txBody>
      </p:sp>
      <p:sp>
        <p:nvSpPr>
          <p:cNvPr id="21" name="Text 18"/>
          <p:cNvSpPr/>
          <p:nvPr/>
        </p:nvSpPr>
        <p:spPr>
          <a:xfrm>
            <a:off x="1985843" y="7062788"/>
            <a:ext cx="6373654" cy="627459"/>
          </a:xfrm>
          <a:prstGeom prst="rect">
            <a:avLst/>
          </a:prstGeom>
          <a:noFill/>
          <a:ln/>
        </p:spPr>
        <p:txBody>
          <a:bodyPr wrap="square" lIns="0" tIns="0" rIns="0" bIns="0" rtlCol="0" anchor="t"/>
          <a:lstStyle/>
          <a:p>
            <a:pPr algn="l" indent="0" marL="0">
              <a:lnSpc>
                <a:spcPts val="2450"/>
              </a:lnSpc>
              <a:buNone/>
            </a:pPr>
            <a:r>
              <a:rPr lang="en-US" sz="1500" dirty="0">
                <a:solidFill>
                  <a:srgbClr val="E0E4E6"/>
                </a:solidFill>
                <a:latin typeface="Barlow" pitchFamily="34" charset="0"/>
                <a:ea typeface="Barlow" pitchFamily="34" charset="-122"/>
                <a:cs typeface="Barlow" pitchFamily="34" charset="-120"/>
              </a:rPr>
              <a:t>After reading time, briefly share what you've read. This creates connection and shows that Arabic content is worth discussing.</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01980" y="413861"/>
            <a:ext cx="5886212" cy="418028"/>
          </a:xfrm>
          <a:prstGeom prst="rect">
            <a:avLst/>
          </a:prstGeom>
          <a:noFill/>
          <a:ln/>
        </p:spPr>
        <p:txBody>
          <a:bodyPr wrap="none" lIns="0" tIns="0" rIns="0" bIns="0" rtlCol="0" anchor="t"/>
          <a:lstStyle/>
          <a:p>
            <a:pPr algn="l" indent="0" marL="0">
              <a:lnSpc>
                <a:spcPts val="3250"/>
              </a:lnSpc>
              <a:buNone/>
            </a:pPr>
            <a:r>
              <a:rPr lang="en-US" sz="2600" b="1" dirty="0">
                <a:solidFill>
                  <a:srgbClr val="F0FCFF"/>
                </a:solidFill>
                <a:latin typeface="Spline Sans Bold" pitchFamily="34" charset="0"/>
                <a:ea typeface="Spline Sans Bold" pitchFamily="34" charset="-122"/>
                <a:cs typeface="Spline Sans Bold" pitchFamily="34" charset="-120"/>
              </a:rPr>
              <a:t>Strategy Five: Use Arabic Apps Wisely</a:t>
            </a:r>
            <a:endParaRPr lang="en-US" sz="2600" dirty="0"/>
          </a:p>
        </p:txBody>
      </p:sp>
      <p:sp>
        <p:nvSpPr>
          <p:cNvPr id="3" name="Text 1"/>
          <p:cNvSpPr/>
          <p:nvPr/>
        </p:nvSpPr>
        <p:spPr>
          <a:xfrm>
            <a:off x="601980" y="1208127"/>
            <a:ext cx="2388870" cy="209074"/>
          </a:xfrm>
          <a:prstGeom prst="rect">
            <a:avLst/>
          </a:prstGeom>
          <a:noFill/>
          <a:ln/>
        </p:spPr>
        <p:txBody>
          <a:bodyPr wrap="none" lIns="0" tIns="0" rIns="0" bIns="0" rtlCol="0" anchor="t"/>
          <a:lstStyle/>
          <a:p>
            <a:pPr algn="l" indent="0" marL="0">
              <a:lnSpc>
                <a:spcPts val="1600"/>
              </a:lnSpc>
              <a:buNone/>
            </a:pPr>
            <a:r>
              <a:rPr lang="en-US" sz="1300" b="1" dirty="0">
                <a:solidFill>
                  <a:srgbClr val="F0FCFF"/>
                </a:solidFill>
                <a:latin typeface="Spline Sans Bold" pitchFamily="34" charset="0"/>
                <a:ea typeface="Spline Sans Bold" pitchFamily="34" charset="-122"/>
                <a:cs typeface="Spline Sans Bold" pitchFamily="34" charset="-120"/>
              </a:rPr>
              <a:t>Structured Learning Platforms</a:t>
            </a:r>
            <a:endParaRPr lang="en-US" sz="1300" dirty="0"/>
          </a:p>
        </p:txBody>
      </p:sp>
      <p:sp>
        <p:nvSpPr>
          <p:cNvPr id="4" name="Text 2"/>
          <p:cNvSpPr/>
          <p:nvPr/>
        </p:nvSpPr>
        <p:spPr>
          <a:xfrm>
            <a:off x="601980" y="1567696"/>
            <a:ext cx="6529626" cy="481489"/>
          </a:xfrm>
          <a:prstGeom prst="rect">
            <a:avLst/>
          </a:prstGeom>
          <a:noFill/>
          <a:ln/>
        </p:spPr>
        <p:txBody>
          <a:bodyPr wrap="square" lIns="0" tIns="0" rIns="0" bIns="0" rtlCol="0" anchor="t"/>
          <a:lstStyle/>
          <a:p>
            <a:pPr algn="l" indent="0" marL="0">
              <a:lnSpc>
                <a:spcPts val="1850"/>
              </a:lnSpc>
              <a:buNone/>
            </a:pPr>
            <a:r>
              <a:rPr lang="en-US" sz="1150" dirty="0">
                <a:solidFill>
                  <a:srgbClr val="E0E4E6"/>
                </a:solidFill>
                <a:latin typeface="Barlow" pitchFamily="34" charset="0"/>
                <a:ea typeface="Barlow" pitchFamily="34" charset="-122"/>
                <a:cs typeface="Barlow" pitchFamily="34" charset="-120"/>
              </a:rPr>
              <a:t>Our website (www.TheMajlisAcademy.com)  offers carefully structured pathways and graded readers. We provide systematic progression through Arabic literacy skills, making learning feel like play.</a:t>
            </a:r>
            <a:endParaRPr lang="en-US" sz="1150" dirty="0"/>
          </a:p>
        </p:txBody>
      </p:sp>
      <p:sp>
        <p:nvSpPr>
          <p:cNvPr id="5" name="Text 3"/>
          <p:cNvSpPr/>
          <p:nvPr/>
        </p:nvSpPr>
        <p:spPr>
          <a:xfrm>
            <a:off x="601980" y="2184559"/>
            <a:ext cx="6529626" cy="481489"/>
          </a:xfrm>
          <a:prstGeom prst="rect">
            <a:avLst/>
          </a:prstGeom>
          <a:noFill/>
          <a:ln/>
        </p:spPr>
        <p:txBody>
          <a:bodyPr wrap="square" lIns="0" tIns="0" rIns="0" bIns="0" rtlCol="0" anchor="t"/>
          <a:lstStyle/>
          <a:p>
            <a:pPr algn="l" indent="0" marL="0">
              <a:lnSpc>
                <a:spcPts val="1850"/>
              </a:lnSpc>
              <a:buNone/>
            </a:pPr>
            <a:r>
              <a:rPr lang="en-US" sz="1150" dirty="0">
                <a:solidFill>
                  <a:srgbClr val="E0E4E6"/>
                </a:solidFill>
                <a:latin typeface="Barlow" pitchFamily="34" charset="0"/>
                <a:ea typeface="Barlow" pitchFamily="34" charset="-122"/>
                <a:cs typeface="Barlow" pitchFamily="34" charset="-120"/>
              </a:rPr>
              <a:t>Our platform excels at providing immediate feedback and adapting to your child's learning pace. It can be a particularly powerful tool for building confidence in early literacy skills.</a:t>
            </a:r>
            <a:endParaRPr lang="en-US" sz="1150" dirty="0"/>
          </a:p>
        </p:txBody>
      </p:sp>
      <p:pic>
        <p:nvPicPr>
          <p:cNvPr id="6" name="Image 0" descr="preencoded.png">    </p:cNvPr>
          <p:cNvPicPr>
            <a:picLocks noChangeAspect="1"/>
          </p:cNvPicPr>
          <p:nvPr/>
        </p:nvPicPr>
        <p:blipFill>
          <a:blip r:embed="rId1"/>
          <a:stretch>
            <a:fillRect/>
          </a:stretch>
        </p:blipFill>
        <p:spPr>
          <a:xfrm>
            <a:off x="7506414" y="1226939"/>
            <a:ext cx="6529626" cy="6529626"/>
          </a:xfrm>
          <a:prstGeom prst="rect">
            <a:avLst/>
          </a:prstGeom>
        </p:spPr>
      </p:pic>
      <p:sp>
        <p:nvSpPr>
          <p:cNvPr id="7" name="Text 4"/>
          <p:cNvSpPr/>
          <p:nvPr/>
        </p:nvSpPr>
        <p:spPr>
          <a:xfrm>
            <a:off x="7506414" y="7925872"/>
            <a:ext cx="1672233" cy="209074"/>
          </a:xfrm>
          <a:prstGeom prst="rect">
            <a:avLst/>
          </a:prstGeom>
          <a:noFill/>
          <a:ln/>
        </p:spPr>
        <p:txBody>
          <a:bodyPr wrap="none" lIns="0" tIns="0" rIns="0" bIns="0" rtlCol="0" anchor="t"/>
          <a:lstStyle/>
          <a:p>
            <a:pPr algn="l" indent="0" marL="0">
              <a:lnSpc>
                <a:spcPts val="1600"/>
              </a:lnSpc>
              <a:buNone/>
            </a:pPr>
            <a:r>
              <a:rPr lang="en-US" sz="1300" b="1" dirty="0">
                <a:solidFill>
                  <a:srgbClr val="F0FCFF"/>
                </a:solidFill>
                <a:latin typeface="Spline Sans Bold" pitchFamily="34" charset="0"/>
                <a:ea typeface="Spline Sans Bold" pitchFamily="34" charset="-122"/>
                <a:cs typeface="Spline Sans Bold" pitchFamily="34" charset="-120"/>
              </a:rPr>
              <a:t>The Crucial Balance</a:t>
            </a:r>
            <a:endParaRPr lang="en-US" sz="1300" dirty="0"/>
          </a:p>
        </p:txBody>
      </p:sp>
      <p:sp>
        <p:nvSpPr>
          <p:cNvPr id="8" name="Text 5"/>
          <p:cNvSpPr/>
          <p:nvPr/>
        </p:nvSpPr>
        <p:spPr>
          <a:xfrm>
            <a:off x="7506414" y="8285440"/>
            <a:ext cx="6529626" cy="722233"/>
          </a:xfrm>
          <a:prstGeom prst="rect">
            <a:avLst/>
          </a:prstGeom>
          <a:noFill/>
          <a:ln/>
        </p:spPr>
        <p:txBody>
          <a:bodyPr wrap="square" lIns="0" tIns="0" rIns="0" bIns="0" rtlCol="0" anchor="t"/>
          <a:lstStyle/>
          <a:p>
            <a:pPr algn="l" indent="0" marL="0">
              <a:lnSpc>
                <a:spcPts val="1850"/>
              </a:lnSpc>
              <a:buNone/>
            </a:pPr>
            <a:r>
              <a:rPr lang="en-US" sz="1150" dirty="0">
                <a:solidFill>
                  <a:srgbClr val="E0E4E6"/>
                </a:solidFill>
                <a:latin typeface="Barlow" pitchFamily="34" charset="0"/>
                <a:ea typeface="Barlow" pitchFamily="34" charset="-122"/>
                <a:cs typeface="Barlow" pitchFamily="34" charset="-120"/>
              </a:rPr>
              <a:t>However, always pair digital learning with offline practice. The tactile experience of holding Arabic text, feeling page textures, and physically tracking words with fingers creates neural pathways that screens alone cannot establish.</a:t>
            </a:r>
            <a:endParaRPr lang="en-US" sz="11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4363"/>
          </a:xfrm>
          <a:prstGeom prst="rect">
            <a:avLst/>
          </a:prstGeom>
        </p:spPr>
      </p:pic>
      <p:sp>
        <p:nvSpPr>
          <p:cNvPr id="3" name="Text 0"/>
          <p:cNvSpPr/>
          <p:nvPr/>
        </p:nvSpPr>
        <p:spPr>
          <a:xfrm>
            <a:off x="6205061" y="493990"/>
            <a:ext cx="7385685" cy="499110"/>
          </a:xfrm>
          <a:prstGeom prst="rect">
            <a:avLst/>
          </a:prstGeom>
          <a:noFill/>
          <a:ln/>
        </p:spPr>
        <p:txBody>
          <a:bodyPr wrap="none" lIns="0" tIns="0" rIns="0" bIns="0" rtlCol="0" anchor="t"/>
          <a:lstStyle/>
          <a:p>
            <a:pPr algn="l" indent="0" marL="0">
              <a:lnSpc>
                <a:spcPts val="3900"/>
              </a:lnSpc>
              <a:buNone/>
            </a:pPr>
            <a:r>
              <a:rPr lang="en-US" sz="3100" b="1" dirty="0">
                <a:solidFill>
                  <a:srgbClr val="F0FCFF"/>
                </a:solidFill>
                <a:latin typeface="Spline Sans Bold" pitchFamily="34" charset="0"/>
                <a:ea typeface="Spline Sans Bold" pitchFamily="34" charset="-122"/>
                <a:cs typeface="Spline Sans Bold" pitchFamily="34" charset="-120"/>
              </a:rPr>
              <a:t>Creating Your Family's Reading Journey</a:t>
            </a:r>
            <a:endParaRPr lang="en-US" sz="3100" dirty="0"/>
          </a:p>
        </p:txBody>
      </p:sp>
      <p:sp>
        <p:nvSpPr>
          <p:cNvPr id="4" name="Text 1"/>
          <p:cNvSpPr/>
          <p:nvPr/>
        </p:nvSpPr>
        <p:spPr>
          <a:xfrm>
            <a:off x="6205061" y="1262539"/>
            <a:ext cx="179665" cy="224552"/>
          </a:xfrm>
          <a:prstGeom prst="rect">
            <a:avLst/>
          </a:prstGeom>
          <a:noFill/>
          <a:ln/>
        </p:spPr>
        <p:txBody>
          <a:bodyPr wrap="none" lIns="0" tIns="0" rIns="0" bIns="0" rtlCol="0" anchor="t"/>
          <a:lstStyle/>
          <a:p>
            <a:pPr algn="l" indent="0" marL="0">
              <a:lnSpc>
                <a:spcPts val="2250"/>
              </a:lnSpc>
              <a:buNone/>
            </a:pPr>
            <a:r>
              <a:rPr lang="en-US" sz="1400" dirty="0">
                <a:solidFill>
                  <a:srgbClr val="E0E4E6"/>
                </a:solidFill>
                <a:latin typeface="Spline Sans Light" pitchFamily="34" charset="0"/>
                <a:ea typeface="Spline Sans Light" pitchFamily="34" charset="-122"/>
                <a:cs typeface="Spline Sans Light" pitchFamily="34" charset="-120"/>
              </a:rPr>
              <a:t>01</a:t>
            </a:r>
            <a:endParaRPr lang="en-US" sz="1400" dirty="0"/>
          </a:p>
        </p:txBody>
      </p:sp>
      <p:sp>
        <p:nvSpPr>
          <p:cNvPr id="5" name="Shape 2"/>
          <p:cNvSpPr/>
          <p:nvPr/>
        </p:nvSpPr>
        <p:spPr>
          <a:xfrm>
            <a:off x="6205061" y="1544955"/>
            <a:ext cx="7706678" cy="22860"/>
          </a:xfrm>
          <a:prstGeom prst="rect">
            <a:avLst/>
          </a:prstGeom>
          <a:solidFill>
            <a:srgbClr val="16FFBB"/>
          </a:solidFill>
          <a:ln/>
        </p:spPr>
      </p:sp>
      <p:sp>
        <p:nvSpPr>
          <p:cNvPr id="6" name="Text 3"/>
          <p:cNvSpPr/>
          <p:nvPr/>
        </p:nvSpPr>
        <p:spPr>
          <a:xfrm>
            <a:off x="6205061" y="1680448"/>
            <a:ext cx="1996321" cy="249555"/>
          </a:xfrm>
          <a:prstGeom prst="rect">
            <a:avLst/>
          </a:prstGeom>
          <a:noFill/>
          <a:ln/>
        </p:spPr>
        <p:txBody>
          <a:bodyPr wrap="none" lIns="0" tIns="0" rIns="0" bIns="0" rtlCol="0" anchor="t"/>
          <a:lstStyle/>
          <a:p>
            <a:pPr algn="l" indent="0" marL="0">
              <a:lnSpc>
                <a:spcPts val="1950"/>
              </a:lnSpc>
              <a:buNone/>
            </a:pPr>
            <a:r>
              <a:rPr lang="en-US" sz="1550" b="1" dirty="0">
                <a:solidFill>
                  <a:srgbClr val="E0E4E6"/>
                </a:solidFill>
                <a:latin typeface="Spline Sans Bold" pitchFamily="34" charset="0"/>
                <a:ea typeface="Spline Sans Bold" pitchFamily="34" charset="-122"/>
                <a:cs typeface="Spline Sans Bold" pitchFamily="34" charset="-120"/>
              </a:rPr>
              <a:t>Start Small</a:t>
            </a:r>
            <a:endParaRPr lang="en-US" sz="1550" dirty="0"/>
          </a:p>
        </p:txBody>
      </p:sp>
      <p:sp>
        <p:nvSpPr>
          <p:cNvPr id="7" name="Text 4"/>
          <p:cNvSpPr/>
          <p:nvPr/>
        </p:nvSpPr>
        <p:spPr>
          <a:xfrm>
            <a:off x="6205061" y="2037755"/>
            <a:ext cx="7706678" cy="574834"/>
          </a:xfrm>
          <a:prstGeom prst="rect">
            <a:avLst/>
          </a:prstGeom>
          <a:noFill/>
          <a:ln/>
        </p:spPr>
        <p:txBody>
          <a:bodyPr wrap="square" lIns="0" tIns="0" rIns="0" bIns="0" rtlCol="0" anchor="t"/>
          <a:lstStyle/>
          <a:p>
            <a:pPr algn="l" indent="0" marL="0">
              <a:lnSpc>
                <a:spcPts val="2250"/>
              </a:lnSpc>
              <a:buNone/>
            </a:pPr>
            <a:r>
              <a:rPr lang="en-US" sz="1400" dirty="0">
                <a:solidFill>
                  <a:srgbClr val="E0E4E6"/>
                </a:solidFill>
                <a:latin typeface="Barlow" pitchFamily="34" charset="0"/>
                <a:ea typeface="Barlow" pitchFamily="34" charset="-122"/>
                <a:cs typeface="Barlow" pitchFamily="34" charset="-120"/>
              </a:rPr>
              <a:t>Begin with just 10 minutes of Arabic reading daily. Choose a consistent time that works for your family's schedule.</a:t>
            </a:r>
            <a:endParaRPr lang="en-US" sz="1400" dirty="0"/>
          </a:p>
        </p:txBody>
      </p:sp>
      <p:sp>
        <p:nvSpPr>
          <p:cNvPr id="8" name="Text 5"/>
          <p:cNvSpPr/>
          <p:nvPr/>
        </p:nvSpPr>
        <p:spPr>
          <a:xfrm>
            <a:off x="6205061" y="2926913"/>
            <a:ext cx="179665" cy="224552"/>
          </a:xfrm>
          <a:prstGeom prst="rect">
            <a:avLst/>
          </a:prstGeom>
          <a:noFill/>
          <a:ln/>
        </p:spPr>
        <p:txBody>
          <a:bodyPr wrap="none" lIns="0" tIns="0" rIns="0" bIns="0" rtlCol="0" anchor="t"/>
          <a:lstStyle/>
          <a:p>
            <a:pPr algn="l" indent="0" marL="0">
              <a:lnSpc>
                <a:spcPts val="2250"/>
              </a:lnSpc>
              <a:buNone/>
            </a:pPr>
            <a:r>
              <a:rPr lang="en-US" sz="1400" dirty="0">
                <a:solidFill>
                  <a:srgbClr val="E0E4E6"/>
                </a:solidFill>
                <a:latin typeface="Spline Sans Light" pitchFamily="34" charset="0"/>
                <a:ea typeface="Spline Sans Light" pitchFamily="34" charset="-122"/>
                <a:cs typeface="Spline Sans Light" pitchFamily="34" charset="-120"/>
              </a:rPr>
              <a:t>02</a:t>
            </a:r>
            <a:endParaRPr lang="en-US" sz="1400" dirty="0"/>
          </a:p>
        </p:txBody>
      </p:sp>
      <p:sp>
        <p:nvSpPr>
          <p:cNvPr id="9" name="Shape 6"/>
          <p:cNvSpPr/>
          <p:nvPr/>
        </p:nvSpPr>
        <p:spPr>
          <a:xfrm>
            <a:off x="6205061" y="3209330"/>
            <a:ext cx="7706678" cy="22860"/>
          </a:xfrm>
          <a:prstGeom prst="rect">
            <a:avLst/>
          </a:prstGeom>
          <a:solidFill>
            <a:srgbClr val="29DDDA"/>
          </a:solidFill>
          <a:ln/>
        </p:spPr>
      </p:sp>
      <p:sp>
        <p:nvSpPr>
          <p:cNvPr id="10" name="Text 7"/>
          <p:cNvSpPr/>
          <p:nvPr/>
        </p:nvSpPr>
        <p:spPr>
          <a:xfrm>
            <a:off x="6205061" y="3344823"/>
            <a:ext cx="1996321" cy="249555"/>
          </a:xfrm>
          <a:prstGeom prst="rect">
            <a:avLst/>
          </a:prstGeom>
          <a:noFill/>
          <a:ln/>
        </p:spPr>
        <p:txBody>
          <a:bodyPr wrap="none" lIns="0" tIns="0" rIns="0" bIns="0" rtlCol="0" anchor="t"/>
          <a:lstStyle/>
          <a:p>
            <a:pPr algn="l" indent="0" marL="0">
              <a:lnSpc>
                <a:spcPts val="1950"/>
              </a:lnSpc>
              <a:buNone/>
            </a:pPr>
            <a:r>
              <a:rPr lang="en-US" sz="1550" b="1" dirty="0">
                <a:solidFill>
                  <a:srgbClr val="E0E4E6"/>
                </a:solidFill>
                <a:latin typeface="Spline Sans Bold" pitchFamily="34" charset="0"/>
                <a:ea typeface="Spline Sans Bold" pitchFamily="34" charset="-122"/>
                <a:cs typeface="Spline Sans Bold" pitchFamily="34" charset="-120"/>
              </a:rPr>
              <a:t>Create the Space</a:t>
            </a:r>
            <a:endParaRPr lang="en-US" sz="1550" dirty="0"/>
          </a:p>
        </p:txBody>
      </p:sp>
      <p:sp>
        <p:nvSpPr>
          <p:cNvPr id="11" name="Text 8"/>
          <p:cNvSpPr/>
          <p:nvPr/>
        </p:nvSpPr>
        <p:spPr>
          <a:xfrm>
            <a:off x="6205061" y="3702129"/>
            <a:ext cx="7706678" cy="574834"/>
          </a:xfrm>
          <a:prstGeom prst="rect">
            <a:avLst/>
          </a:prstGeom>
          <a:noFill/>
          <a:ln/>
        </p:spPr>
        <p:txBody>
          <a:bodyPr wrap="square" lIns="0" tIns="0" rIns="0" bIns="0" rtlCol="0" anchor="t"/>
          <a:lstStyle/>
          <a:p>
            <a:pPr algn="l" indent="0" marL="0">
              <a:lnSpc>
                <a:spcPts val="2250"/>
              </a:lnSpc>
              <a:buNone/>
            </a:pPr>
            <a:r>
              <a:rPr lang="en-US" sz="1400" dirty="0">
                <a:solidFill>
                  <a:srgbClr val="E0E4E6"/>
                </a:solidFill>
                <a:latin typeface="Barlow" pitchFamily="34" charset="0"/>
                <a:ea typeface="Barlow" pitchFamily="34" charset="-122"/>
                <a:cs typeface="Barlow" pitchFamily="34" charset="-120"/>
              </a:rPr>
              <a:t>Designate a cozy reading corner with good lighting, comfortable seating, and easy access to Arabic books.</a:t>
            </a:r>
            <a:endParaRPr lang="en-US" sz="1400" dirty="0"/>
          </a:p>
        </p:txBody>
      </p:sp>
      <p:sp>
        <p:nvSpPr>
          <p:cNvPr id="12" name="Text 9"/>
          <p:cNvSpPr/>
          <p:nvPr/>
        </p:nvSpPr>
        <p:spPr>
          <a:xfrm>
            <a:off x="6205061" y="4591288"/>
            <a:ext cx="179665" cy="224552"/>
          </a:xfrm>
          <a:prstGeom prst="rect">
            <a:avLst/>
          </a:prstGeom>
          <a:noFill/>
          <a:ln/>
        </p:spPr>
        <p:txBody>
          <a:bodyPr wrap="none" lIns="0" tIns="0" rIns="0" bIns="0" rtlCol="0" anchor="t"/>
          <a:lstStyle/>
          <a:p>
            <a:pPr algn="l" indent="0" marL="0">
              <a:lnSpc>
                <a:spcPts val="2250"/>
              </a:lnSpc>
              <a:buNone/>
            </a:pPr>
            <a:r>
              <a:rPr lang="en-US" sz="1400" dirty="0">
                <a:solidFill>
                  <a:srgbClr val="E0E4E6"/>
                </a:solidFill>
                <a:latin typeface="Spline Sans Light" pitchFamily="34" charset="0"/>
                <a:ea typeface="Spline Sans Light" pitchFamily="34" charset="-122"/>
                <a:cs typeface="Spline Sans Light" pitchFamily="34" charset="-120"/>
              </a:rPr>
              <a:t>03</a:t>
            </a:r>
            <a:endParaRPr lang="en-US" sz="1400" dirty="0"/>
          </a:p>
        </p:txBody>
      </p:sp>
      <p:sp>
        <p:nvSpPr>
          <p:cNvPr id="13" name="Shape 10"/>
          <p:cNvSpPr/>
          <p:nvPr/>
        </p:nvSpPr>
        <p:spPr>
          <a:xfrm>
            <a:off x="6205061" y="4873704"/>
            <a:ext cx="7706678" cy="22860"/>
          </a:xfrm>
          <a:prstGeom prst="rect">
            <a:avLst/>
          </a:prstGeom>
          <a:solidFill>
            <a:srgbClr val="37A7E7"/>
          </a:solidFill>
          <a:ln/>
        </p:spPr>
      </p:sp>
      <p:sp>
        <p:nvSpPr>
          <p:cNvPr id="14" name="Text 11"/>
          <p:cNvSpPr/>
          <p:nvPr/>
        </p:nvSpPr>
        <p:spPr>
          <a:xfrm>
            <a:off x="6205061" y="5009198"/>
            <a:ext cx="1996321" cy="249555"/>
          </a:xfrm>
          <a:prstGeom prst="rect">
            <a:avLst/>
          </a:prstGeom>
          <a:noFill/>
          <a:ln/>
        </p:spPr>
        <p:txBody>
          <a:bodyPr wrap="none" lIns="0" tIns="0" rIns="0" bIns="0" rtlCol="0" anchor="t"/>
          <a:lstStyle/>
          <a:p>
            <a:pPr algn="l" indent="0" marL="0">
              <a:lnSpc>
                <a:spcPts val="1950"/>
              </a:lnSpc>
              <a:buNone/>
            </a:pPr>
            <a:r>
              <a:rPr lang="en-US" sz="1550" b="1" dirty="0">
                <a:solidFill>
                  <a:srgbClr val="E0E4E6"/>
                </a:solidFill>
                <a:latin typeface="Spline Sans Bold" pitchFamily="34" charset="0"/>
                <a:ea typeface="Spline Sans Bold" pitchFamily="34" charset="-122"/>
                <a:cs typeface="Spline Sans Bold" pitchFamily="34" charset="-120"/>
              </a:rPr>
              <a:t>Build the Habit</a:t>
            </a:r>
            <a:endParaRPr lang="en-US" sz="1550" dirty="0"/>
          </a:p>
        </p:txBody>
      </p:sp>
      <p:sp>
        <p:nvSpPr>
          <p:cNvPr id="15" name="Text 12"/>
          <p:cNvSpPr/>
          <p:nvPr/>
        </p:nvSpPr>
        <p:spPr>
          <a:xfrm>
            <a:off x="6205061" y="5366504"/>
            <a:ext cx="7706678" cy="574834"/>
          </a:xfrm>
          <a:prstGeom prst="rect">
            <a:avLst/>
          </a:prstGeom>
          <a:noFill/>
          <a:ln/>
        </p:spPr>
        <p:txBody>
          <a:bodyPr wrap="square" lIns="0" tIns="0" rIns="0" bIns="0" rtlCol="0" anchor="t"/>
          <a:lstStyle/>
          <a:p>
            <a:pPr algn="l" indent="0" marL="0">
              <a:lnSpc>
                <a:spcPts val="2250"/>
              </a:lnSpc>
              <a:buNone/>
            </a:pPr>
            <a:r>
              <a:rPr lang="en-US" sz="1400" dirty="0">
                <a:solidFill>
                  <a:srgbClr val="E0E4E6"/>
                </a:solidFill>
                <a:latin typeface="Barlow" pitchFamily="34" charset="0"/>
                <a:ea typeface="Barlow" pitchFamily="34" charset="-122"/>
                <a:cs typeface="Barlow" pitchFamily="34" charset="-120"/>
              </a:rPr>
              <a:t>Use visual reminders and gentle consistency. Celebrate small wins and be patient as the routine establishes itself.</a:t>
            </a:r>
            <a:endParaRPr lang="en-US" sz="1400" dirty="0"/>
          </a:p>
        </p:txBody>
      </p:sp>
      <p:sp>
        <p:nvSpPr>
          <p:cNvPr id="16" name="Text 13"/>
          <p:cNvSpPr/>
          <p:nvPr/>
        </p:nvSpPr>
        <p:spPr>
          <a:xfrm>
            <a:off x="6205061" y="6255663"/>
            <a:ext cx="179665" cy="224552"/>
          </a:xfrm>
          <a:prstGeom prst="rect">
            <a:avLst/>
          </a:prstGeom>
          <a:noFill/>
          <a:ln/>
        </p:spPr>
        <p:txBody>
          <a:bodyPr wrap="none" lIns="0" tIns="0" rIns="0" bIns="0" rtlCol="0" anchor="t"/>
          <a:lstStyle/>
          <a:p>
            <a:pPr algn="l" indent="0" marL="0">
              <a:lnSpc>
                <a:spcPts val="2250"/>
              </a:lnSpc>
              <a:buNone/>
            </a:pPr>
            <a:r>
              <a:rPr lang="en-US" sz="1400" dirty="0">
                <a:solidFill>
                  <a:srgbClr val="E0E4E6"/>
                </a:solidFill>
                <a:latin typeface="Spline Sans Light" pitchFamily="34" charset="0"/>
                <a:ea typeface="Spline Sans Light" pitchFamily="34" charset="-122"/>
                <a:cs typeface="Spline Sans Light" pitchFamily="34" charset="-120"/>
              </a:rPr>
              <a:t>04</a:t>
            </a:r>
            <a:endParaRPr lang="en-US" sz="1400" dirty="0"/>
          </a:p>
        </p:txBody>
      </p:sp>
      <p:sp>
        <p:nvSpPr>
          <p:cNvPr id="17" name="Shape 14"/>
          <p:cNvSpPr/>
          <p:nvPr/>
        </p:nvSpPr>
        <p:spPr>
          <a:xfrm>
            <a:off x="6205061" y="6538079"/>
            <a:ext cx="7706678" cy="22860"/>
          </a:xfrm>
          <a:prstGeom prst="rect">
            <a:avLst/>
          </a:prstGeom>
          <a:solidFill>
            <a:srgbClr val="091231"/>
          </a:solidFill>
          <a:ln/>
        </p:spPr>
      </p:sp>
      <p:sp>
        <p:nvSpPr>
          <p:cNvPr id="18" name="Text 15"/>
          <p:cNvSpPr/>
          <p:nvPr/>
        </p:nvSpPr>
        <p:spPr>
          <a:xfrm>
            <a:off x="6205061" y="6673572"/>
            <a:ext cx="1996321" cy="249555"/>
          </a:xfrm>
          <a:prstGeom prst="rect">
            <a:avLst/>
          </a:prstGeom>
          <a:noFill/>
          <a:ln/>
        </p:spPr>
        <p:txBody>
          <a:bodyPr wrap="none" lIns="0" tIns="0" rIns="0" bIns="0" rtlCol="0" anchor="t"/>
          <a:lstStyle/>
          <a:p>
            <a:pPr algn="l" indent="0" marL="0">
              <a:lnSpc>
                <a:spcPts val="1950"/>
              </a:lnSpc>
              <a:buNone/>
            </a:pPr>
            <a:r>
              <a:rPr lang="en-US" sz="1550" b="1" dirty="0">
                <a:solidFill>
                  <a:srgbClr val="E0E4E6"/>
                </a:solidFill>
                <a:latin typeface="Spline Sans Bold" pitchFamily="34" charset="0"/>
                <a:ea typeface="Spline Sans Bold" pitchFamily="34" charset="-122"/>
                <a:cs typeface="Spline Sans Bold" pitchFamily="34" charset="-120"/>
              </a:rPr>
              <a:t>Expand Gradually</a:t>
            </a:r>
            <a:endParaRPr lang="en-US" sz="1550" dirty="0"/>
          </a:p>
        </p:txBody>
      </p:sp>
      <p:sp>
        <p:nvSpPr>
          <p:cNvPr id="19" name="Text 16"/>
          <p:cNvSpPr/>
          <p:nvPr/>
        </p:nvSpPr>
        <p:spPr>
          <a:xfrm>
            <a:off x="6205061" y="7030879"/>
            <a:ext cx="7706678" cy="574834"/>
          </a:xfrm>
          <a:prstGeom prst="rect">
            <a:avLst/>
          </a:prstGeom>
          <a:noFill/>
          <a:ln/>
        </p:spPr>
        <p:txBody>
          <a:bodyPr wrap="square" lIns="0" tIns="0" rIns="0" bIns="0" rtlCol="0" anchor="t"/>
          <a:lstStyle/>
          <a:p>
            <a:pPr algn="l" indent="0" marL="0">
              <a:lnSpc>
                <a:spcPts val="2250"/>
              </a:lnSpc>
              <a:buNone/>
            </a:pPr>
            <a:r>
              <a:rPr lang="en-US" sz="1400" dirty="0">
                <a:solidFill>
                  <a:srgbClr val="E0E4E6"/>
                </a:solidFill>
                <a:latin typeface="Barlow" pitchFamily="34" charset="0"/>
                <a:ea typeface="Barlow" pitchFamily="34" charset="-122"/>
                <a:cs typeface="Barlow" pitchFamily="34" charset="-120"/>
              </a:rPr>
              <a:t>Once reading becomes natural, gradually introduce variety: different genres, longer books, or family reading discussions.</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81063" y="1386245"/>
            <a:ext cx="7854553" cy="611981"/>
          </a:xfrm>
          <a:prstGeom prst="rect">
            <a:avLst/>
          </a:prstGeom>
          <a:noFill/>
          <a:ln/>
        </p:spPr>
        <p:txBody>
          <a:bodyPr wrap="none" lIns="0" tIns="0" rIns="0" bIns="0" rtlCol="0" anchor="t"/>
          <a:lstStyle/>
          <a:p>
            <a:pPr algn="l" indent="0" marL="0">
              <a:lnSpc>
                <a:spcPts val="4800"/>
              </a:lnSpc>
              <a:buNone/>
            </a:pPr>
            <a:r>
              <a:rPr lang="en-US" sz="3850" b="1" dirty="0">
                <a:solidFill>
                  <a:srgbClr val="F0FCFF"/>
                </a:solidFill>
                <a:latin typeface="Spline Sans Bold" pitchFamily="34" charset="0"/>
                <a:ea typeface="Spline Sans Bold" pitchFamily="34" charset="-122"/>
                <a:cs typeface="Spline Sans Bold" pitchFamily="34" charset="-120"/>
              </a:rPr>
              <a:t>Addressing Different Family Types</a:t>
            </a:r>
            <a:endParaRPr lang="en-US" sz="3850" dirty="0"/>
          </a:p>
        </p:txBody>
      </p:sp>
      <p:sp>
        <p:nvSpPr>
          <p:cNvPr id="3" name="Shape 1"/>
          <p:cNvSpPr/>
          <p:nvPr/>
        </p:nvSpPr>
        <p:spPr>
          <a:xfrm>
            <a:off x="881063" y="2438757"/>
            <a:ext cx="6324005" cy="4404598"/>
          </a:xfrm>
          <a:prstGeom prst="roundRect">
            <a:avLst>
              <a:gd name="adj" fmla="val 7502"/>
            </a:avLst>
          </a:prstGeom>
          <a:solidFill>
            <a:srgbClr val="0A081B"/>
          </a:solidFill>
          <a:ln w="22860">
            <a:solidFill>
              <a:srgbClr val="16FFBB"/>
            </a:solidFill>
            <a:prstDash val="solid"/>
          </a:ln>
        </p:spPr>
      </p:sp>
      <p:sp>
        <p:nvSpPr>
          <p:cNvPr id="4" name="Shape 2"/>
          <p:cNvSpPr/>
          <p:nvPr/>
        </p:nvSpPr>
        <p:spPr>
          <a:xfrm>
            <a:off x="1124188" y="2681883"/>
            <a:ext cx="660797" cy="660797"/>
          </a:xfrm>
          <a:prstGeom prst="roundRect">
            <a:avLst>
              <a:gd name="adj" fmla="val 13836451"/>
            </a:avLst>
          </a:prstGeom>
          <a:solidFill>
            <a:srgbClr val="16FFBB"/>
          </a:solidFill>
          <a:ln/>
        </p:spPr>
      </p:sp>
      <p:pic>
        <p:nvPicPr>
          <p:cNvPr id="5" name="Image 0" descr="preencoded.png">    </p:cNvPr>
          <p:cNvPicPr>
            <a:picLocks noChangeAspect="1"/>
          </p:cNvPicPr>
          <p:nvPr/>
        </p:nvPicPr>
        <p:blipFill>
          <a:blip r:embed="rId1"/>
          <a:stretch>
            <a:fillRect/>
          </a:stretch>
        </p:blipFill>
        <p:spPr>
          <a:xfrm>
            <a:off x="1305878" y="2826425"/>
            <a:ext cx="297299" cy="371713"/>
          </a:xfrm>
          <a:prstGeom prst="rect">
            <a:avLst/>
          </a:prstGeom>
        </p:spPr>
      </p:pic>
      <p:sp>
        <p:nvSpPr>
          <p:cNvPr id="6" name="Text 3"/>
          <p:cNvSpPr/>
          <p:nvPr/>
        </p:nvSpPr>
        <p:spPr>
          <a:xfrm>
            <a:off x="1124188" y="3562945"/>
            <a:ext cx="2447687" cy="305991"/>
          </a:xfrm>
          <a:prstGeom prst="rect">
            <a:avLst/>
          </a:prstGeom>
          <a:noFill/>
          <a:ln/>
        </p:spPr>
        <p:txBody>
          <a:bodyPr wrap="none" lIns="0" tIns="0" rIns="0" bIns="0" rtlCol="0" anchor="t"/>
          <a:lstStyle/>
          <a:p>
            <a:pPr algn="l" indent="0" marL="0">
              <a:lnSpc>
                <a:spcPts val="2400"/>
              </a:lnSpc>
              <a:buNone/>
            </a:pPr>
            <a:r>
              <a:rPr lang="en-US" sz="1900" b="1" dirty="0">
                <a:solidFill>
                  <a:srgbClr val="E0E4E6"/>
                </a:solidFill>
                <a:latin typeface="Spline Sans Bold" pitchFamily="34" charset="0"/>
                <a:ea typeface="Spline Sans Bold" pitchFamily="34" charset="-122"/>
                <a:cs typeface="Spline Sans Bold" pitchFamily="34" charset="-120"/>
              </a:rPr>
              <a:t>Arabic A Families</a:t>
            </a:r>
            <a:endParaRPr lang="en-US" sz="1900" dirty="0"/>
          </a:p>
        </p:txBody>
      </p:sp>
      <p:sp>
        <p:nvSpPr>
          <p:cNvPr id="7" name="Text 4"/>
          <p:cNvSpPr/>
          <p:nvPr/>
        </p:nvSpPr>
        <p:spPr>
          <a:xfrm>
            <a:off x="1124188" y="4001095"/>
            <a:ext cx="5837753" cy="1409700"/>
          </a:xfrm>
          <a:prstGeom prst="rect">
            <a:avLst/>
          </a:prstGeom>
          <a:noFill/>
          <a:ln/>
        </p:spPr>
        <p:txBody>
          <a:bodyPr wrap="square" lIns="0" tIns="0" rIns="0" bIns="0" rtlCol="0" anchor="t"/>
          <a:lstStyle/>
          <a:p>
            <a:pPr algn="l" indent="0" marL="0">
              <a:lnSpc>
                <a:spcPts val="2750"/>
              </a:lnSpc>
              <a:buNone/>
            </a:pPr>
            <a:r>
              <a:rPr lang="en-US" sz="1700" dirty="0">
                <a:solidFill>
                  <a:srgbClr val="E0E4E6"/>
                </a:solidFill>
                <a:latin typeface="Barlow" pitchFamily="34" charset="0"/>
                <a:ea typeface="Barlow" pitchFamily="34" charset="-122"/>
                <a:cs typeface="Barlow" pitchFamily="34" charset="-120"/>
              </a:rPr>
              <a:t>If Arabic is your primary home language, use reading time to maintain Arabic's central place in your household routine. This prevents the gradual shift towards other languages that many families experience.</a:t>
            </a:r>
            <a:endParaRPr lang="en-US" sz="1700" dirty="0"/>
          </a:p>
        </p:txBody>
      </p:sp>
      <p:sp>
        <p:nvSpPr>
          <p:cNvPr id="8" name="Text 5"/>
          <p:cNvSpPr/>
          <p:nvPr/>
        </p:nvSpPr>
        <p:spPr>
          <a:xfrm>
            <a:off x="1124188" y="5542955"/>
            <a:ext cx="5837753" cy="704850"/>
          </a:xfrm>
          <a:prstGeom prst="rect">
            <a:avLst/>
          </a:prstGeom>
          <a:noFill/>
          <a:ln/>
        </p:spPr>
        <p:txBody>
          <a:bodyPr wrap="square" lIns="0" tIns="0" rIns="0" bIns="0" rtlCol="0" anchor="t"/>
          <a:lstStyle/>
          <a:p>
            <a:pPr algn="l" indent="0" marL="0">
              <a:lnSpc>
                <a:spcPts val="2750"/>
              </a:lnSpc>
              <a:buNone/>
            </a:pPr>
            <a:r>
              <a:rPr lang="en-US" sz="1700" dirty="0">
                <a:solidFill>
                  <a:srgbClr val="E0E4E6"/>
                </a:solidFill>
                <a:latin typeface="Barlow" pitchFamily="34" charset="0"/>
                <a:ea typeface="Barlow" pitchFamily="34" charset="-122"/>
                <a:cs typeface="Barlow" pitchFamily="34" charset="-120"/>
              </a:rPr>
              <a:t>Focus on diverse genres and age-appropriate complexity to match your child's growing Arabic vocabulary.</a:t>
            </a:r>
            <a:endParaRPr lang="en-US" sz="1700" dirty="0"/>
          </a:p>
        </p:txBody>
      </p:sp>
      <p:sp>
        <p:nvSpPr>
          <p:cNvPr id="9" name="Shape 6"/>
          <p:cNvSpPr/>
          <p:nvPr/>
        </p:nvSpPr>
        <p:spPr>
          <a:xfrm>
            <a:off x="7425333" y="2438757"/>
            <a:ext cx="6324005" cy="4404598"/>
          </a:xfrm>
          <a:prstGeom prst="roundRect">
            <a:avLst>
              <a:gd name="adj" fmla="val 7502"/>
            </a:avLst>
          </a:prstGeom>
          <a:solidFill>
            <a:srgbClr val="0A081B"/>
          </a:solidFill>
          <a:ln w="22860">
            <a:solidFill>
              <a:srgbClr val="29DDDA"/>
            </a:solidFill>
            <a:prstDash val="solid"/>
          </a:ln>
        </p:spPr>
      </p:sp>
      <p:sp>
        <p:nvSpPr>
          <p:cNvPr id="10" name="Shape 7"/>
          <p:cNvSpPr/>
          <p:nvPr/>
        </p:nvSpPr>
        <p:spPr>
          <a:xfrm>
            <a:off x="7668458" y="2681883"/>
            <a:ext cx="660797" cy="660797"/>
          </a:xfrm>
          <a:prstGeom prst="roundRect">
            <a:avLst>
              <a:gd name="adj" fmla="val 13836451"/>
            </a:avLst>
          </a:prstGeom>
          <a:solidFill>
            <a:srgbClr val="29DDDA"/>
          </a:solidFill>
          <a:ln/>
        </p:spPr>
      </p:sp>
      <p:pic>
        <p:nvPicPr>
          <p:cNvPr id="11" name="Image 1" descr="preencoded.png">    </p:cNvPr>
          <p:cNvPicPr>
            <a:picLocks noChangeAspect="1"/>
          </p:cNvPicPr>
          <p:nvPr/>
        </p:nvPicPr>
        <p:blipFill>
          <a:blip r:embed="rId2"/>
          <a:stretch>
            <a:fillRect/>
          </a:stretch>
        </p:blipFill>
        <p:spPr>
          <a:xfrm>
            <a:off x="7850148" y="2826425"/>
            <a:ext cx="297299" cy="371713"/>
          </a:xfrm>
          <a:prstGeom prst="rect">
            <a:avLst/>
          </a:prstGeom>
        </p:spPr>
      </p:pic>
      <p:sp>
        <p:nvSpPr>
          <p:cNvPr id="12" name="Text 8"/>
          <p:cNvSpPr/>
          <p:nvPr/>
        </p:nvSpPr>
        <p:spPr>
          <a:xfrm>
            <a:off x="7668458" y="3562945"/>
            <a:ext cx="2447687" cy="305991"/>
          </a:xfrm>
          <a:prstGeom prst="rect">
            <a:avLst/>
          </a:prstGeom>
          <a:noFill/>
          <a:ln/>
        </p:spPr>
        <p:txBody>
          <a:bodyPr wrap="none" lIns="0" tIns="0" rIns="0" bIns="0" rtlCol="0" anchor="t"/>
          <a:lstStyle/>
          <a:p>
            <a:pPr algn="l" indent="0" marL="0">
              <a:lnSpc>
                <a:spcPts val="2400"/>
              </a:lnSpc>
              <a:buNone/>
            </a:pPr>
            <a:r>
              <a:rPr lang="en-US" sz="1900" b="1" dirty="0">
                <a:solidFill>
                  <a:srgbClr val="E0E4E6"/>
                </a:solidFill>
                <a:latin typeface="Spline Sans Bold" pitchFamily="34" charset="0"/>
                <a:ea typeface="Spline Sans Bold" pitchFamily="34" charset="-122"/>
                <a:cs typeface="Spline Sans Bold" pitchFamily="34" charset="-120"/>
              </a:rPr>
              <a:t>Arabic B Families</a:t>
            </a:r>
            <a:endParaRPr lang="en-US" sz="1900" dirty="0"/>
          </a:p>
        </p:txBody>
      </p:sp>
      <p:sp>
        <p:nvSpPr>
          <p:cNvPr id="13" name="Text 9"/>
          <p:cNvSpPr/>
          <p:nvPr/>
        </p:nvSpPr>
        <p:spPr>
          <a:xfrm>
            <a:off x="7668458" y="4001095"/>
            <a:ext cx="5837753" cy="1409700"/>
          </a:xfrm>
          <a:prstGeom prst="rect">
            <a:avLst/>
          </a:prstGeom>
          <a:noFill/>
          <a:ln/>
        </p:spPr>
        <p:txBody>
          <a:bodyPr wrap="square" lIns="0" tIns="0" rIns="0" bIns="0" rtlCol="0" anchor="t"/>
          <a:lstStyle/>
          <a:p>
            <a:pPr algn="l" indent="0" marL="0">
              <a:lnSpc>
                <a:spcPts val="2750"/>
              </a:lnSpc>
              <a:buNone/>
            </a:pPr>
            <a:r>
              <a:rPr lang="en-US" sz="1700" dirty="0">
                <a:solidFill>
                  <a:srgbClr val="E0E4E6"/>
                </a:solidFill>
                <a:latin typeface="Barlow" pitchFamily="34" charset="0"/>
                <a:ea typeface="Barlow" pitchFamily="34" charset="-122"/>
                <a:cs typeface="Barlow" pitchFamily="34" charset="-120"/>
              </a:rPr>
              <a:t>If Arabic feels more like a school subject in your home, your participation as parents becomes even more crucial. When you read Arabic materials yourself, you demonstrate that Arabic has value beyond academic requirements.</a:t>
            </a:r>
            <a:endParaRPr lang="en-US" sz="1700" dirty="0"/>
          </a:p>
        </p:txBody>
      </p:sp>
      <p:sp>
        <p:nvSpPr>
          <p:cNvPr id="14" name="Text 10"/>
          <p:cNvSpPr/>
          <p:nvPr/>
        </p:nvSpPr>
        <p:spPr>
          <a:xfrm>
            <a:off x="7668458" y="5542955"/>
            <a:ext cx="5837753" cy="1057275"/>
          </a:xfrm>
          <a:prstGeom prst="rect">
            <a:avLst/>
          </a:prstGeom>
          <a:noFill/>
          <a:ln/>
        </p:spPr>
        <p:txBody>
          <a:bodyPr wrap="square" lIns="0" tIns="0" rIns="0" bIns="0" rtlCol="0" anchor="t"/>
          <a:lstStyle/>
          <a:p>
            <a:pPr algn="l" indent="0" marL="0">
              <a:lnSpc>
                <a:spcPts val="2750"/>
              </a:lnSpc>
              <a:buNone/>
            </a:pPr>
            <a:r>
              <a:rPr lang="en-US" sz="1700" dirty="0">
                <a:solidFill>
                  <a:srgbClr val="E0E4E6"/>
                </a:solidFill>
                <a:latin typeface="Barlow" pitchFamily="34" charset="0"/>
                <a:ea typeface="Barlow" pitchFamily="34" charset="-122"/>
                <a:cs typeface="Barlow" pitchFamily="34" charset="-120"/>
              </a:rPr>
              <a:t>Start with visually engaging books and don't worry about perfect pronunciation—your effort matters more than perfection.</a:t>
            </a:r>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2025-09-15T17:27:53Z</dcterms:created>
  <dcterms:modified xsi:type="dcterms:W3CDTF">2025-09-15T17:27:53Z</dcterms:modified>
</cp:coreProperties>
</file>