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Source Serif 4 Semi Bold"/>
      <p:regular r:id="rId17"/>
    </p:embeddedFont>
    <p:embeddedFont>
      <p:font typeface="Source Serif 4 Semi Bold"/>
      <p:regular r:id="rId18"/>
    </p:embeddedFont>
    <p:embeddedFont>
      <p:font typeface="Source Serif 4 Semi Bold"/>
      <p:regular r:id="rId19"/>
    </p:embeddedFont>
    <p:embeddedFont>
      <p:font typeface="Source Serif 4 Semi Bold"/>
      <p:regular r:id="rId20"/>
    </p:embeddedFont>
    <p:embeddedFont>
      <p:font typeface="Source Sans 3"/>
      <p:regular r:id="rId21"/>
    </p:embeddedFont>
    <p:embeddedFont>
      <p:font typeface="Source Sans 3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496264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Arabic Letters Made Fun: Engaging Activities for Parents &amp; Children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967288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Transform Arabic learning into joyful adventures that bring families together through play, creativity, and discovery.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630561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Final Thought: Joyful Journeys to Arabic Fluency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3397568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Making Arabic letters active, colourful, and connected to home life transforms learning into a joyful adventure. From recognition to fluency, children thrive when learning feels like play.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6324124" y="4815840"/>
            <a:ext cx="7468553" cy="1783199"/>
          </a:xfrm>
          <a:prstGeom prst="roundRect">
            <a:avLst>
              <a:gd name="adj" fmla="val 5638"/>
            </a:avLst>
          </a:prstGeom>
          <a:solidFill>
            <a:srgbClr val="B6FCB8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439" y="5164574"/>
            <a:ext cx="299204" cy="23931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101959" y="5114925"/>
            <a:ext cx="645140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BE49D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Let's inspire our children to love Arabic, one fun activity at a time!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When we combine creativity with learning, we open doors to lifelong appreciation for this beautiful language.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98327"/>
            <a:ext cx="651867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Alphabet Treasure Hunt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176701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Hide colourful cards with Arabic letters around your home. Each time your child finds a card, they say the letter and its sound aloud.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37724" y="3158133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Perfect for Arabic A children to playfully connect speech and letters, and Arabic B children to link movement with sounds.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139565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Creates excitement around letter discovery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606290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Combines physical activity with learning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5073015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Builds confidence through success</a:t>
            </a:r>
            <a:endParaRPr lang="en-US" sz="185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8621" y="2230517"/>
            <a:ext cx="4831556" cy="48315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356122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Harakat Hopscotch: Jump Into Vowels!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3123128"/>
            <a:ext cx="3614618" cy="2138482"/>
          </a:xfrm>
          <a:prstGeom prst="roundRect">
            <a:avLst>
              <a:gd name="adj" fmla="val 4701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84659" y="337006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Draw the Grid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84659" y="3865602"/>
            <a:ext cx="31207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Create hopscotch squares labelled with َ (fatha), ِ (kasra), ُ (damma)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4691658" y="3123128"/>
            <a:ext cx="3614618" cy="2138482"/>
          </a:xfrm>
          <a:prstGeom prst="roundRect">
            <a:avLst>
              <a:gd name="adj" fmla="val 4701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38593" y="337006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Call &amp; Jump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38593" y="3865602"/>
            <a:ext cx="31207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Say a word; your child jumps to the vowel sound they hear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837724" y="5500926"/>
            <a:ext cx="7468553" cy="1372433"/>
          </a:xfrm>
          <a:prstGeom prst="roundRect">
            <a:avLst>
              <a:gd name="adj" fmla="val 7326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84659" y="574786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Learn Through Play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84659" y="6243399"/>
            <a:ext cx="697468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Transforms abstract vowel marks into lively, memorable games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98327"/>
            <a:ext cx="1057572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Letter Art &amp; Crafts: Hands-On Learning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2230517"/>
            <a:ext cx="4831556" cy="48315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60783" y="2176701"/>
            <a:ext cx="753939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Shape Arabic letters using clay, sand, or string. Tactile activities help children, especially Arabic B learners, transform unfamiliar shapes into friendly, memorable forms.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260783" y="356508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Benefits Include: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260783" y="4156353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Encourages creativity and artistic expression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260783" y="4623078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Builds muscle memory for letter formation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260783" y="5089803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Makes abstract symbols tangible and familiar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6260783" y="5556528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Develops fine motor skills alongside literacy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922139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Sound Sorting: Discover Letters in Everyday Life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2689146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01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6324124" y="3065502"/>
            <a:ext cx="3614618" cy="30480"/>
          </a:xfrm>
          <a:prstGeom prst="rect">
            <a:avLst/>
          </a:prstGeom>
          <a:solidFill>
            <a:srgbClr val="BE49DF"/>
          </a:solidFill>
          <a:ln/>
        </p:spPr>
      </p:sp>
      <p:sp>
        <p:nvSpPr>
          <p:cNvPr id="6" name="Text 3"/>
          <p:cNvSpPr/>
          <p:nvPr/>
        </p:nvSpPr>
        <p:spPr>
          <a:xfrm>
            <a:off x="6324124" y="324612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Collect Objects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324124" y="3741658"/>
            <a:ext cx="361461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Gather household items starting with the same letter, like ب (ball, banana, book)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10178058" y="2689146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02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10178058" y="3065502"/>
            <a:ext cx="3614618" cy="30480"/>
          </a:xfrm>
          <a:prstGeom prst="rect">
            <a:avLst/>
          </a:prstGeom>
          <a:solidFill>
            <a:srgbClr val="BE49DF"/>
          </a:solidFill>
          <a:ln/>
        </p:spPr>
      </p:sp>
      <p:sp>
        <p:nvSpPr>
          <p:cNvPr id="10" name="Text 7"/>
          <p:cNvSpPr/>
          <p:nvPr/>
        </p:nvSpPr>
        <p:spPr>
          <a:xfrm>
            <a:off x="10178058" y="324612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Group &amp; Say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178058" y="3741658"/>
            <a:ext cx="361461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Children sort objects and say the words aloud, sharpening listening skills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6324124" y="5309473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03</a:t>
            </a:r>
            <a:endParaRPr lang="en-US" sz="1850" dirty="0"/>
          </a:p>
        </p:txBody>
      </p:sp>
      <p:sp>
        <p:nvSpPr>
          <p:cNvPr id="13" name="Shape 10"/>
          <p:cNvSpPr/>
          <p:nvPr/>
        </p:nvSpPr>
        <p:spPr>
          <a:xfrm>
            <a:off x="6324124" y="5685830"/>
            <a:ext cx="7468553" cy="30480"/>
          </a:xfrm>
          <a:prstGeom prst="rect">
            <a:avLst/>
          </a:prstGeom>
          <a:solidFill>
            <a:srgbClr val="BE49DF"/>
          </a:solidFill>
          <a:ln/>
        </p:spPr>
      </p:sp>
      <p:sp>
        <p:nvSpPr>
          <p:cNvPr id="14" name="Text 11"/>
          <p:cNvSpPr/>
          <p:nvPr/>
        </p:nvSpPr>
        <p:spPr>
          <a:xfrm>
            <a:off x="6324124" y="586644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Build Vocabulary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324124" y="6361986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Shows that Arabic words surround them in daily life, making learning relevant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0523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5455" y="3422333"/>
            <a:ext cx="9793605" cy="659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Silly Sentences for Fun: Laugh &amp; Learn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1122045" y="4755475"/>
            <a:ext cx="2640211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Try This Example: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1122045" y="5422106"/>
            <a:ext cx="12722900" cy="359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BE49D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"بطة بيضاء بكت بجوار بيت كبير"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1122045" y="6033611"/>
            <a:ext cx="12722900" cy="359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i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("A white duck cried next to a big house")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85455" y="4418886"/>
            <a:ext cx="30480" cy="2226231"/>
          </a:xfrm>
          <a:prstGeom prst="rect">
            <a:avLst/>
          </a:prstGeom>
          <a:solidFill>
            <a:srgbClr val="BE49DF"/>
          </a:solidFill>
          <a:ln/>
        </p:spPr>
      </p:sp>
      <p:sp>
        <p:nvSpPr>
          <p:cNvPr id="8" name="Text 5"/>
          <p:cNvSpPr/>
          <p:nvPr/>
        </p:nvSpPr>
        <p:spPr>
          <a:xfrm>
            <a:off x="785455" y="6897529"/>
            <a:ext cx="13059489" cy="7181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Children enjoy laughter whilst practising sounds and sentence rhythm. This approach lightens learning for Arabic A families and introduces rhyme playfully for Arabic B learners.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118" y="594836"/>
            <a:ext cx="10527030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Family Flashcards: Learning Close to Heart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57118" y="1750100"/>
            <a:ext cx="6294239" cy="1038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Personalise flashcards with names of family members, pets, or favourite places. This makes letters meaningful and motivates children to learn words that truly matter to them.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757118" y="3004780"/>
            <a:ext cx="3453765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Why Personalisation Works: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757118" y="3539252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Connects literacy to daily life and love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57118" y="3960971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Increases emotional investment in learning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57118" y="4382691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Creates memorable associations</a:t>
            </a:r>
            <a:endParaRPr lang="en-US" sz="170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6663" y="1798796"/>
            <a:ext cx="6294239" cy="629423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999053"/>
            <a:ext cx="725019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Why These Activities Work</a:t>
            </a:r>
            <a:endParaRPr lang="en-US" sz="44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24" y="2062043"/>
            <a:ext cx="598408" cy="59840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35336" y="2204085"/>
            <a:ext cx="331065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Multiple Learning Styles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735336" y="2699623"/>
            <a:ext cx="6570940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Combine movement, touch, sound, and laughter to engage different ways of learning effectively</a:t>
            </a:r>
            <a:endParaRPr lang="en-US" sz="18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944422"/>
            <a:ext cx="598408" cy="59840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35336" y="408646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Build Confidence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1735336" y="4582001"/>
            <a:ext cx="6570940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Make Arabic letters approachable and enjoyable, removing fear and building positive associations</a:t>
            </a:r>
            <a:endParaRPr lang="en-US" sz="18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5826800"/>
            <a:ext cx="598408" cy="59840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735336" y="596884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Family Connection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735336" y="6464379"/>
            <a:ext cx="6570940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Encourage parents to participate, creating joyful shared learning moments that strengthen bonds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3392" y="1024295"/>
            <a:ext cx="6709648" cy="5857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6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Bonus Tips for Arabic Parents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6183392" y="1908810"/>
            <a:ext cx="7750016" cy="1174790"/>
          </a:xfrm>
          <a:prstGeom prst="roundRect">
            <a:avLst>
              <a:gd name="adj" fmla="val 7120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6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05324" y="2130743"/>
            <a:ext cx="2342912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Keep It Short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6405324" y="2543056"/>
            <a:ext cx="7306151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Maintain brief, playful sessions to preserve your child's interest and enthusiasm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6183392" y="3282672"/>
            <a:ext cx="7750016" cy="1174790"/>
          </a:xfrm>
          <a:prstGeom prst="roundRect">
            <a:avLst>
              <a:gd name="adj" fmla="val 7120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6BA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405324" y="3504605"/>
            <a:ext cx="2342912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Celebrate Wins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6405324" y="3916918"/>
            <a:ext cx="7306151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Acknowledge small achievements to boost motivation and build lasting confidence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183392" y="4656534"/>
            <a:ext cx="7750016" cy="1174790"/>
          </a:xfrm>
          <a:prstGeom prst="roundRect">
            <a:avLst>
              <a:gd name="adj" fmla="val 7120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6BA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05324" y="4878467"/>
            <a:ext cx="2342912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Use Visual Anchors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6405324" y="5290780"/>
            <a:ext cx="7306151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Employ colourful visuals and familiar objects to make abstract concepts concrete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6183392" y="6030397"/>
            <a:ext cx="7750016" cy="1174790"/>
          </a:xfrm>
          <a:prstGeom prst="roundRect">
            <a:avLst>
              <a:gd name="adj" fmla="val 7120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6BADD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405324" y="6252329"/>
            <a:ext cx="2342912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Mix Activities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6405324" y="6664643"/>
            <a:ext cx="7306151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Adapt to your child's unique learning style by varying approaches and methods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2025-09-15T17:45:14Z</dcterms:created>
  <dcterms:modified xsi:type="dcterms:W3CDTF">2025-09-15T17:45:14Z</dcterms:modified>
</cp:coreProperties>
</file>